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96" y="6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Hello, my name is Joe Veneski and today I will be presenting Green Pace’s Security Policy. </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unit tests should be standalone and run independent of one another. They should verify everything works as it is planned to. This test ensures we are able to add to an empty collection. It doesn’t get more basic than this.</a:t>
            </a:r>
            <a:endParaRPr dirty="0"/>
          </a:p>
        </p:txBody>
      </p:sp>
    </p:spTree>
    <p:extLst>
      <p:ext uri="{BB962C8B-B14F-4D97-AF65-F5344CB8AC3E}">
        <p14:creationId xmlns:p14="http://schemas.microsoft.com/office/powerpoint/2010/main" val="441682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One more example of a negative test that verifies accessing an index out of range correctly throws an exception and doesn’t result in a memory access issue. </a:t>
            </a:r>
            <a:endParaRPr dirty="0"/>
          </a:p>
        </p:txBody>
      </p:sp>
    </p:spTree>
    <p:extLst>
      <p:ext uri="{BB962C8B-B14F-4D97-AF65-F5344CB8AC3E}">
        <p14:creationId xmlns:p14="http://schemas.microsoft.com/office/powerpoint/2010/main" val="4263678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And final example, straightforward and clear in purpose. Verifying a collection correctly clears.</a:t>
            </a:r>
            <a:endParaRPr dirty="0"/>
          </a:p>
        </p:txBody>
      </p:sp>
    </p:spTree>
    <p:extLst>
      <p:ext uri="{BB962C8B-B14F-4D97-AF65-F5344CB8AC3E}">
        <p14:creationId xmlns:p14="http://schemas.microsoft.com/office/powerpoint/2010/main" val="3202851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graphic shows how automated security checks can be integrated into every phase of the SDLC. Setting up automated trackers to notify teams of new vulnerabilities or regulatory changes with frameworks and libraries they use. Automated static and dynamic runtime analysis and unit testing as we described earlier. </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What tools can we use to accomplish all this automated testing? There are numerous tools out there such as </a:t>
            </a:r>
            <a:r>
              <a:rPr lang="en-US" sz="1800" dirty="0" err="1">
                <a:effectLst/>
                <a:latin typeface="Calibri" panose="020F0502020204030204" pitchFamily="34" charset="0"/>
                <a:ea typeface="Calibri" panose="020F0502020204030204" pitchFamily="34" charset="0"/>
              </a:rPr>
              <a:t>CodeSonar</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RuleChecker</a:t>
            </a:r>
            <a:r>
              <a:rPr lang="en-US" sz="1800" dirty="0">
                <a:effectLst/>
                <a:latin typeface="Calibri" panose="020F0502020204030204" pitchFamily="34" charset="0"/>
                <a:ea typeface="Calibri" panose="020F0502020204030204" pitchFamily="34" charset="0"/>
              </a:rPr>
              <a:t>, SonarQube and plenty of others. </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Why implement this whole security policy and is it more hassle than it is worth? It can be a lot of upfront set up requiring time and expertise, but it will more than make up for it in the long run. It is not a matter of if our system is attacked, but when and how. The </a:t>
            </a:r>
            <a:r>
              <a:rPr lang="en-US" sz="1800" dirty="0" err="1">
                <a:effectLst/>
                <a:latin typeface="Calibri" panose="020F0502020204030204" pitchFamily="34" charset="0"/>
                <a:ea typeface="Calibri" panose="020F0502020204030204" pitchFamily="34" charset="0"/>
              </a:rPr>
              <a:t>MOVEit</a:t>
            </a:r>
            <a:r>
              <a:rPr lang="en-US" sz="1800" dirty="0">
                <a:effectLst/>
                <a:latin typeface="Calibri" panose="020F0502020204030204" pitchFamily="34" charset="0"/>
                <a:ea typeface="Calibri" panose="020F0502020204030204" pitchFamily="34" charset="0"/>
              </a:rPr>
              <a:t> File Transfer cyber exploit affected 94 million users and cost over $15 billion in damages, not to mention the loss of customer trust. Once you lose trust, it is very difficult to come back. </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There is always room for improvement and this standard should be updated regularly. Some additional opportunities include the use of third-party auditing and security review to identify anything that could be made more secure. We discussed some automated testing tools that could be utilized but a comprehensive list of approved tools, and frameworks to be used could also be of benefit. Additionally, any compliance and regulatory requirements that need to be met could be listed as well.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There are numerous threats out there that we need to be wary of. Security needs to be part of everything we do. Using a Defense in Depth strategy for layers of security won’t stop all threats but make it exponentially harder for any attackers. By building more secure systems we not only protect ourselves, but our clients as well. </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Through this security policy we hope to bring all teams into alignment and make sure everyone is on the same page. This will serve as a reference for developers at Green Pace, both new and old. Some of the topics covered include our use of Encryption and Triple-A framework, unit testing, and automating security.</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threats matrix gives everyone an idea of where our focus should be when it comes to secure coding. Threats that include SQL injection or buffer overflow vectors are considered high priority and likely. Things such as assertions and file operations are still a concern but a little lower priority.</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Here we have the ten secure coding principles that we will follow at Green Pace. These principles are directly mapped to the coding standards and will help us create more robust and secure systems.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is a breakdown of the ten coding standards listed in the policy. These standards include using smart pointers and safe string functions that protect memory and prevent overflows, ensuring functions return specified parameters, and iterators do not go out of range. </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Data should be encrypted at all stages: at rest, in transit, and in use. Whether the data is stored in the server, being sent from the server to the client or back, or while it is currently being accessed, we want to protect it from attackers. Examples include the use of multi-factor authentication, Secure Hash Algorithms, and the Advanced Encryption Standard to secure our data. </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Triple-A Framework includes Authentication, Authorization, and Accounting. We want to know who is trying to access the system, what they are allowed to do, and keep notes of everything that happens. We will authenticate users and entities, limit their authorization to only what is essential to complete their task, and record it all for auditing review. This can help identify threats early and shut them down before major harm begins.</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next few slides cover some examples of unit tests. Unit testing can be automated so that any new update can be vetted before touching production. The more comprehensive our unit testing is, the less headache we will have later when something goes wrong. The first unit test here simply ensures that popping a collection correctly decreases the size as expected.</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We want to include negative testing as well to make sure nothing slips through the cracks, and we get as much coverage as possible. In this example, we attempt to set the capacity of a collection to negative which throws an exception just as we would expect. This can be great for testing exception cases per the coding standards.</a:t>
            </a:r>
            <a:endParaRPr dirty="0"/>
          </a:p>
        </p:txBody>
      </p:sp>
    </p:spTree>
    <p:extLst>
      <p:ext uri="{BB962C8B-B14F-4D97-AF65-F5344CB8AC3E}">
        <p14:creationId xmlns:p14="http://schemas.microsoft.com/office/powerpoint/2010/main" val="718558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2.m4a"/><Relationship Id="rId7" Type="http://schemas.openxmlformats.org/officeDocument/2006/relationships/image" Target="../media/image1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jwt.io/introduction" TargetMode="External"/><Relationship Id="rId3" Type="http://schemas.openxmlformats.org/officeDocument/2006/relationships/audio" Target="../media/media18.m4a"/><Relationship Id="rId7" Type="http://schemas.openxmlformats.org/officeDocument/2006/relationships/hyperlink" Target="https://cloud.google.com/docs/security/encryption-in-transit" TargetMode="External"/><Relationship Id="rId12"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hyperlink" Target="https://www.upguard.com/blog/biggest-data-breaches-us" TargetMode="External"/><Relationship Id="rId11" Type="http://schemas.openxmlformats.org/officeDocument/2006/relationships/image" Target="../media/image3.png"/><Relationship Id="rId5" Type="http://schemas.openxmlformats.org/officeDocument/2006/relationships/notesSlide" Target="../notesSlides/notesSlide18.xml"/><Relationship Id="rId10" Type="http://schemas.openxmlformats.org/officeDocument/2006/relationships/hyperlink" Target="https://wiki.sei.cmu.edu/confluence/display/c/EE.+Analyzers" TargetMode="External"/><Relationship Id="rId4" Type="http://schemas.openxmlformats.org/officeDocument/2006/relationships/slideLayout" Target="../slideLayouts/slideLayout2.xml"/><Relationship Id="rId9" Type="http://schemas.openxmlformats.org/officeDocument/2006/relationships/hyperlink" Target="https://csrc.nist.gov/glossary/term/least_privileg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Joseph Veneski</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sp>
        <p:nvSpPr>
          <p:cNvPr id="2" name="TextBox 1">
            <a:extLst>
              <a:ext uri="{FF2B5EF4-FFF2-40B4-BE49-F238E27FC236}">
                <a16:creationId xmlns:a16="http://schemas.microsoft.com/office/drawing/2014/main" id="{CF726008-5D41-3CFD-F279-6A668C036515}"/>
              </a:ext>
            </a:extLst>
          </p:cNvPr>
          <p:cNvSpPr txBox="1"/>
          <p:nvPr/>
        </p:nvSpPr>
        <p:spPr>
          <a:xfrm>
            <a:off x="2856411" y="5222935"/>
            <a:ext cx="3352800" cy="738664"/>
          </a:xfrm>
          <a:prstGeom prst="rect">
            <a:avLst/>
          </a:prstGeom>
          <a:noFill/>
        </p:spPr>
        <p:txBody>
          <a:bodyPr wrap="square" rtlCol="0">
            <a:spAutoFit/>
          </a:bodyPr>
          <a:lstStyle/>
          <a:p>
            <a:r>
              <a:rPr lang="en-US" dirty="0">
                <a:solidFill>
                  <a:schemeClr val="bg1"/>
                </a:solidFill>
              </a:rPr>
              <a:t>Professor </a:t>
            </a:r>
            <a:r>
              <a:rPr lang="en-US" dirty="0" err="1">
                <a:solidFill>
                  <a:schemeClr val="bg1"/>
                </a:solidFill>
              </a:rPr>
              <a:t>Kaan</a:t>
            </a:r>
            <a:r>
              <a:rPr lang="en-US" dirty="0">
                <a:solidFill>
                  <a:schemeClr val="bg1"/>
                </a:solidFill>
              </a:rPr>
              <a:t> </a:t>
            </a:r>
            <a:r>
              <a:rPr lang="en-US" dirty="0" err="1">
                <a:solidFill>
                  <a:schemeClr val="bg1"/>
                </a:solidFill>
              </a:rPr>
              <a:t>Esendemir</a:t>
            </a:r>
            <a:endParaRPr lang="en-US" dirty="0">
              <a:solidFill>
                <a:schemeClr val="bg1"/>
              </a:solidFill>
            </a:endParaRPr>
          </a:p>
          <a:p>
            <a:r>
              <a:rPr lang="en-US" dirty="0">
                <a:solidFill>
                  <a:schemeClr val="bg1"/>
                </a:solidFill>
              </a:rPr>
              <a:t>April 21, 2024</a:t>
            </a:r>
          </a:p>
          <a:p>
            <a:r>
              <a:rPr lang="en-US" dirty="0">
                <a:solidFill>
                  <a:schemeClr val="bg1"/>
                </a:solidFill>
              </a:rPr>
              <a:t>CS-405 Secure Coding   SNHU</a:t>
            </a:r>
          </a:p>
        </p:txBody>
      </p:sp>
      <p:pic>
        <p:nvPicPr>
          <p:cNvPr id="20" name="Audio 19">
            <a:hlinkClick r:id="" action="ppaction://media"/>
            <a:extLst>
              <a:ext uri="{FF2B5EF4-FFF2-40B4-BE49-F238E27FC236}">
                <a16:creationId xmlns:a16="http://schemas.microsoft.com/office/drawing/2014/main" id="{4150AE4C-5CB1-DE4B-9B9F-C37052AF8DF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55"/>
    </mc:Choice>
    <mc:Fallback>
      <p:transition spd="slow" advTm="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534194" y="755665"/>
            <a:ext cx="8972006"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sz="3200" dirty="0"/>
              <a:t>CanAddToEmptyVector</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3E18469-6421-D1BF-E40D-4B151644EACE}"/>
              </a:ext>
            </a:extLst>
          </p:cNvPr>
          <p:cNvPicPr>
            <a:picLocks noChangeAspect="1"/>
          </p:cNvPicPr>
          <p:nvPr/>
        </p:nvPicPr>
        <p:blipFill>
          <a:blip r:embed="rId7"/>
          <a:stretch>
            <a:fillRect/>
          </a:stretch>
        </p:blipFill>
        <p:spPr>
          <a:xfrm>
            <a:off x="405022" y="2713090"/>
            <a:ext cx="5325218" cy="2476846"/>
          </a:xfrm>
          <a:prstGeom prst="rect">
            <a:avLst/>
          </a:prstGeom>
        </p:spPr>
      </p:pic>
      <p:pic>
        <p:nvPicPr>
          <p:cNvPr id="6" name="Picture 5">
            <a:extLst>
              <a:ext uri="{FF2B5EF4-FFF2-40B4-BE49-F238E27FC236}">
                <a16:creationId xmlns:a16="http://schemas.microsoft.com/office/drawing/2014/main" id="{C5C6D668-9108-D1C8-D410-20B0C1720736}"/>
              </a:ext>
            </a:extLst>
          </p:cNvPr>
          <p:cNvPicPr>
            <a:picLocks noChangeAspect="1"/>
          </p:cNvPicPr>
          <p:nvPr/>
        </p:nvPicPr>
        <p:blipFill>
          <a:blip r:embed="rId8"/>
          <a:stretch>
            <a:fillRect/>
          </a:stretch>
        </p:blipFill>
        <p:spPr>
          <a:xfrm>
            <a:off x="6461762" y="3760986"/>
            <a:ext cx="4658375" cy="381053"/>
          </a:xfrm>
          <a:prstGeom prst="rect">
            <a:avLst/>
          </a:prstGeom>
        </p:spPr>
      </p:pic>
      <p:pic>
        <p:nvPicPr>
          <p:cNvPr id="43" name="Audio 42">
            <a:hlinkClick r:id="" action="ppaction://media"/>
            <a:extLst>
              <a:ext uri="{FF2B5EF4-FFF2-40B4-BE49-F238E27FC236}">
                <a16:creationId xmlns:a16="http://schemas.microsoft.com/office/drawing/2014/main" id="{9C87420E-15F7-909E-5AD8-DE21898C7DC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654927445"/>
      </p:ext>
    </p:extLst>
  </p:cSld>
  <p:clrMapOvr>
    <a:masterClrMapping/>
  </p:clrMapOvr>
  <mc:AlternateContent xmlns:mc="http://schemas.openxmlformats.org/markup-compatibility/2006">
    <mc:Choice xmlns:p14="http://schemas.microsoft.com/office/powerpoint/2010/main" Requires="p14">
      <p:transition spd="slow" p14:dur="2000" advTm="16503"/>
    </mc:Choice>
    <mc:Fallback>
      <p:transition spd="slow" advTm="16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220686" y="755665"/>
            <a:ext cx="9285514"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sz="3200" dirty="0"/>
              <a:t>ThrowsExceptionWhenAccessingOutOfBounds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78EAC600-F677-3330-C3BF-731F9035CC4A}"/>
              </a:ext>
            </a:extLst>
          </p:cNvPr>
          <p:cNvPicPr>
            <a:picLocks noChangeAspect="1"/>
          </p:cNvPicPr>
          <p:nvPr/>
        </p:nvPicPr>
        <p:blipFill>
          <a:blip r:embed="rId7"/>
          <a:stretch>
            <a:fillRect/>
          </a:stretch>
        </p:blipFill>
        <p:spPr>
          <a:xfrm>
            <a:off x="230490" y="2209630"/>
            <a:ext cx="8021169" cy="2438740"/>
          </a:xfrm>
          <a:prstGeom prst="rect">
            <a:avLst/>
          </a:prstGeom>
        </p:spPr>
      </p:pic>
      <p:pic>
        <p:nvPicPr>
          <p:cNvPr id="7" name="Picture 6">
            <a:extLst>
              <a:ext uri="{FF2B5EF4-FFF2-40B4-BE49-F238E27FC236}">
                <a16:creationId xmlns:a16="http://schemas.microsoft.com/office/drawing/2014/main" id="{C4CC5F3C-A1BB-6ABE-4781-9AA53C195456}"/>
              </a:ext>
            </a:extLst>
          </p:cNvPr>
          <p:cNvPicPr>
            <a:picLocks noChangeAspect="1"/>
          </p:cNvPicPr>
          <p:nvPr/>
        </p:nvPicPr>
        <p:blipFill>
          <a:blip r:embed="rId8"/>
          <a:stretch>
            <a:fillRect/>
          </a:stretch>
        </p:blipFill>
        <p:spPr>
          <a:xfrm>
            <a:off x="4097753" y="5059473"/>
            <a:ext cx="6382641" cy="381053"/>
          </a:xfrm>
          <a:prstGeom prst="rect">
            <a:avLst/>
          </a:prstGeom>
        </p:spPr>
      </p:pic>
      <p:pic>
        <p:nvPicPr>
          <p:cNvPr id="12" name="Audio 11">
            <a:hlinkClick r:id="" action="ppaction://media"/>
            <a:extLst>
              <a:ext uri="{FF2B5EF4-FFF2-40B4-BE49-F238E27FC236}">
                <a16:creationId xmlns:a16="http://schemas.microsoft.com/office/drawing/2014/main" id="{F121AAD7-7716-BE16-9344-8799A11AFAC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51623916"/>
      </p:ext>
    </p:extLst>
  </p:cSld>
  <p:clrMapOvr>
    <a:masterClrMapping/>
  </p:clrMapOvr>
  <mc:AlternateContent xmlns:mc="http://schemas.openxmlformats.org/markup-compatibility/2006">
    <mc:Choice xmlns:p14="http://schemas.microsoft.com/office/powerpoint/2010/main" Requires="p14">
      <p:transition spd="slow" p14:dur="2000" advTm="12351"/>
    </mc:Choice>
    <mc:Fallback>
      <p:transition spd="slow" advTm="12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220686" y="755665"/>
            <a:ext cx="9285514"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sz="3200" dirty="0"/>
              <a:t>ClearErasesCollection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8BC0168C-7C79-04E2-552B-1A28BF7F8F35}"/>
              </a:ext>
            </a:extLst>
          </p:cNvPr>
          <p:cNvPicPr>
            <a:picLocks noChangeAspect="1"/>
          </p:cNvPicPr>
          <p:nvPr/>
        </p:nvPicPr>
        <p:blipFill>
          <a:blip r:embed="rId7"/>
          <a:stretch>
            <a:fillRect/>
          </a:stretch>
        </p:blipFill>
        <p:spPr>
          <a:xfrm>
            <a:off x="783861" y="2348547"/>
            <a:ext cx="4563112" cy="3124636"/>
          </a:xfrm>
          <a:prstGeom prst="rect">
            <a:avLst/>
          </a:prstGeom>
        </p:spPr>
      </p:pic>
      <p:pic>
        <p:nvPicPr>
          <p:cNvPr id="6" name="Picture 5">
            <a:extLst>
              <a:ext uri="{FF2B5EF4-FFF2-40B4-BE49-F238E27FC236}">
                <a16:creationId xmlns:a16="http://schemas.microsoft.com/office/drawing/2014/main" id="{4831FBB8-3E7A-ADAC-9C21-9667CDCD2667}"/>
              </a:ext>
            </a:extLst>
          </p:cNvPr>
          <p:cNvPicPr>
            <a:picLocks noChangeAspect="1"/>
          </p:cNvPicPr>
          <p:nvPr/>
        </p:nvPicPr>
        <p:blipFill>
          <a:blip r:embed="rId8"/>
          <a:stretch>
            <a:fillRect/>
          </a:stretch>
        </p:blipFill>
        <p:spPr>
          <a:xfrm>
            <a:off x="6096000" y="3696522"/>
            <a:ext cx="4839375" cy="428685"/>
          </a:xfrm>
          <a:prstGeom prst="rect">
            <a:avLst/>
          </a:prstGeom>
        </p:spPr>
      </p:pic>
      <p:pic>
        <p:nvPicPr>
          <p:cNvPr id="22" name="Audio 21">
            <a:hlinkClick r:id="" action="ppaction://media"/>
            <a:extLst>
              <a:ext uri="{FF2B5EF4-FFF2-40B4-BE49-F238E27FC236}">
                <a16:creationId xmlns:a16="http://schemas.microsoft.com/office/drawing/2014/main" id="{A2F94D33-A6B8-1E21-5C73-4ADBA539E7C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71689573"/>
      </p:ext>
    </p:extLst>
  </p:cSld>
  <p:clrMapOvr>
    <a:masterClrMapping/>
  </p:clrMapOvr>
  <mc:AlternateContent xmlns:mc="http://schemas.openxmlformats.org/markup-compatibility/2006">
    <mc:Choice xmlns:p14="http://schemas.microsoft.com/office/powerpoint/2010/main" Requires="p14">
      <p:transition spd="slow" p14:dur="2000" advTm="9138"/>
    </mc:Choice>
    <mc:Fallback>
      <p:transition spd="slow" advTm="9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2" name="Audio 21">
            <a:hlinkClick r:id="" action="ppaction://media"/>
            <a:extLst>
              <a:ext uri="{FF2B5EF4-FFF2-40B4-BE49-F238E27FC236}">
                <a16:creationId xmlns:a16="http://schemas.microsoft.com/office/drawing/2014/main" id="{CB0F26EB-22C9-87BB-AD2E-DA83BDD828F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452"/>
    </mc:Choice>
    <mc:Fallback>
      <p:transition spd="slow" advTm="2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sz="1600" dirty="0"/>
              <a:t>The DevSecOps Pipeline pictured shows how security can be integrated into every stage of the software development lifecycle. </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sz="1600" dirty="0"/>
              <a:t>To automate enforcement of the standards defined in this policy, security will be implemented at various stages described below:</a:t>
            </a:r>
          </a:p>
          <a:p>
            <a:pPr marL="742950" lvl="1" indent="-285750">
              <a:spcBef>
                <a:spcPts val="0"/>
              </a:spcBef>
              <a:buSzPts val="2000"/>
            </a:pPr>
            <a:endParaRPr lang="en-US" sz="1600" dirty="0"/>
          </a:p>
          <a:p>
            <a:pPr marL="742950" lvl="1" indent="-285750">
              <a:spcBef>
                <a:spcPts val="0"/>
              </a:spcBef>
              <a:buSzPts val="2000"/>
            </a:pPr>
            <a:r>
              <a:rPr lang="en-US" sz="1600" dirty="0"/>
              <a:t>Assess &amp; Plan – Automated tracking of threats and regulatory changes</a:t>
            </a:r>
          </a:p>
          <a:p>
            <a:pPr marL="742950" lvl="1" indent="-285750">
              <a:spcBef>
                <a:spcPts val="0"/>
              </a:spcBef>
              <a:buSzPts val="2000"/>
            </a:pPr>
            <a:r>
              <a:rPr lang="en-US" sz="1600" dirty="0"/>
              <a:t>Design &amp; Build – Static code analysis, Unit testing, Threat Modeling, Software composition analysis tools</a:t>
            </a:r>
          </a:p>
          <a:p>
            <a:pPr marL="742950" lvl="1" indent="-285750">
              <a:spcBef>
                <a:spcPts val="0"/>
              </a:spcBef>
              <a:buSzPts val="2000"/>
            </a:pPr>
            <a:r>
              <a:rPr lang="en-US" sz="1600" dirty="0"/>
              <a:t>Verify &amp; Test – Dynamic runtime analysis, penetration testing</a:t>
            </a:r>
          </a:p>
          <a:p>
            <a:pPr marL="742950" lvl="1" indent="-285750">
              <a:spcBef>
                <a:spcPts val="0"/>
              </a:spcBef>
              <a:buSzPts val="2000"/>
            </a:pPr>
            <a:r>
              <a:rPr lang="en-US" sz="1600" dirty="0"/>
              <a:t>Maintain &amp; Stabilize – Use of containerization to increase isolation and secure deployments</a:t>
            </a:r>
          </a:p>
          <a:p>
            <a:pPr marL="742950" lvl="1" indent="-285750">
              <a:spcBef>
                <a:spcPts val="0"/>
              </a:spcBef>
              <a:buSzPts val="2000"/>
            </a:pPr>
            <a:endParaRPr lang="en-US" sz="1600" dirty="0"/>
          </a:p>
          <a:p>
            <a:pPr marL="742950" lvl="1" indent="-285750">
              <a:spcBef>
                <a:spcPts val="0"/>
              </a:spcBef>
              <a:buSzPts val="2000"/>
            </a:pPr>
            <a:r>
              <a:rPr lang="en-US" sz="1600" dirty="0"/>
              <a:t>Automation Tools</a:t>
            </a:r>
            <a:r>
              <a:rPr lang="en-US" sz="1600" baseline="30000" dirty="0"/>
              <a:t>4</a:t>
            </a:r>
            <a:r>
              <a:rPr lang="en-US" sz="1600" dirty="0"/>
              <a:t>:</a:t>
            </a:r>
          </a:p>
          <a:p>
            <a:pPr marL="457200" lvl="1" indent="0">
              <a:spcBef>
                <a:spcPts val="0"/>
              </a:spcBef>
              <a:buSzPts val="2000"/>
              <a:buNone/>
            </a:pPr>
            <a:r>
              <a:rPr lang="en-US" sz="1600" dirty="0"/>
              <a:t>	- </a:t>
            </a:r>
            <a:r>
              <a:rPr lang="en-US" sz="1600" dirty="0" err="1"/>
              <a:t>CodeSonar</a:t>
            </a:r>
            <a:r>
              <a:rPr lang="en-US" sz="1600" dirty="0"/>
              <a:t> v7.3	static analysis	-</a:t>
            </a:r>
            <a:r>
              <a:rPr lang="en-US" sz="1600" dirty="0" err="1"/>
              <a:t>Astrée</a:t>
            </a:r>
            <a:r>
              <a:rPr lang="en-US" sz="1600" dirty="0"/>
              <a:t> v23.10 static analysis</a:t>
            </a:r>
          </a:p>
          <a:p>
            <a:pPr marL="457200" lvl="1" indent="0">
              <a:spcBef>
                <a:spcPts val="0"/>
              </a:spcBef>
              <a:buSzPts val="2000"/>
              <a:buNone/>
            </a:pPr>
            <a:r>
              <a:rPr lang="en-US" sz="1600" dirty="0"/>
              <a:t>	- Coverity v2023.6  static analysis         -LDRA v9.8.1 static/dynamic analysis, unit testing</a:t>
            </a:r>
          </a:p>
          <a:p>
            <a:pPr marL="457200" lvl="1" indent="0">
              <a:spcBef>
                <a:spcPts val="0"/>
              </a:spcBef>
              <a:buSzPts val="2000"/>
              <a:buNone/>
            </a:pPr>
            <a:r>
              <a:rPr lang="en-US" sz="1600" dirty="0"/>
              <a:t>	- GCC v13.2  compiler                           -</a:t>
            </a:r>
            <a:r>
              <a:rPr lang="en-US" sz="1600" dirty="0" err="1"/>
              <a:t>RuleChecker</a:t>
            </a:r>
            <a:r>
              <a:rPr lang="en-US" sz="1600" dirty="0"/>
              <a:t> v23.10 static analysis</a:t>
            </a:r>
          </a:p>
          <a:p>
            <a:pPr marL="457200" lvl="1" indent="0">
              <a:spcBef>
                <a:spcPts val="0"/>
              </a:spcBef>
              <a:buSzPts val="2000"/>
              <a:buNone/>
            </a:pPr>
            <a:r>
              <a:rPr lang="en-US" sz="1600" dirty="0"/>
              <a:t>	- PC-lint Plus v2.1 static analysis            -SonarQube v9.9.4 static/dynamic analysis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EA5D3875-548A-B5DB-3348-4090FEFA4A9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529"/>
    </mc:Choice>
    <mc:Fallback>
      <p:transition spd="slow" advTm="13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1"/>
            <a:ext cx="5828211" cy="273403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lt1"/>
              </a:buClr>
              <a:buSzPts val="2000"/>
              <a:buNone/>
            </a:pPr>
            <a:r>
              <a:rPr lang="en-US" dirty="0"/>
              <a:t>Standardization of current security practices will help ensure our team is aligned but comes with some risks to consider. Implementing security throughout the pipeline will incur upfront costs and require some additional time and expertise to get working.</a:t>
            </a:r>
          </a:p>
          <a:p>
            <a:pPr marL="0" lvl="0" indent="0" algn="l" rtl="0">
              <a:lnSpc>
                <a:spcPct val="90000"/>
              </a:lnSpc>
              <a:spcBef>
                <a:spcPts val="0"/>
              </a:spcBef>
              <a:spcAft>
                <a:spcPts val="0"/>
              </a:spcAft>
              <a:buClr>
                <a:schemeClr val="lt1"/>
              </a:buClr>
              <a:buSzPts val="2000"/>
              <a:buNone/>
            </a:pPr>
            <a:endParaRPr lang="en-US" dirty="0"/>
          </a:p>
          <a:p>
            <a:pPr marL="0" lvl="0" indent="0" algn="l" rtl="0">
              <a:lnSpc>
                <a:spcPct val="90000"/>
              </a:lnSpc>
              <a:spcBef>
                <a:spcPts val="0"/>
              </a:spcBef>
              <a:spcAft>
                <a:spcPts val="0"/>
              </a:spcAft>
              <a:buClr>
                <a:schemeClr val="lt1"/>
              </a:buClr>
              <a:buSzPts val="2000"/>
              <a:buNone/>
            </a:pPr>
            <a:r>
              <a:rPr lang="en-US" dirty="0"/>
              <a:t>Taking preventative steps to create more robust and secure systems will save money in the long term. Security breaches cost time and money to fix but even worse, they damage customer trust which is extremely difficult to regain. </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1CB02389-F098-00E5-A585-361844F12693}"/>
              </a:ext>
            </a:extLst>
          </p:cNvPr>
          <p:cNvSpPr txBox="1"/>
          <p:nvPr/>
        </p:nvSpPr>
        <p:spPr>
          <a:xfrm>
            <a:off x="7872548" y="2194561"/>
            <a:ext cx="2185852" cy="4164217"/>
          </a:xfrm>
          <a:prstGeom prst="rect">
            <a:avLst/>
          </a:prstGeom>
          <a:noFill/>
        </p:spPr>
        <p:txBody>
          <a:bodyPr wrap="square" rtlCol="0">
            <a:spAutoFit/>
          </a:bodyPr>
          <a:lstStyle/>
          <a:p>
            <a:pPr marL="0" lvl="0" indent="0" algn="l" rtl="0">
              <a:lnSpc>
                <a:spcPct val="90000"/>
              </a:lnSpc>
              <a:spcBef>
                <a:spcPts val="0"/>
              </a:spcBef>
              <a:spcAft>
                <a:spcPts val="0"/>
              </a:spcAft>
              <a:buClr>
                <a:schemeClr val="lt1"/>
              </a:buClr>
              <a:buSzPts val="2000"/>
              <a:buNone/>
            </a:pPr>
            <a:r>
              <a:rPr lang="en-US" dirty="0">
                <a:solidFill>
                  <a:schemeClr val="bg1"/>
                </a:solidFill>
              </a:rPr>
              <a:t>Example Case:</a:t>
            </a:r>
          </a:p>
          <a:p>
            <a:pPr marL="0" lvl="0" indent="0" algn="l" rtl="0">
              <a:lnSpc>
                <a:spcPct val="90000"/>
              </a:lnSpc>
              <a:spcBef>
                <a:spcPts val="0"/>
              </a:spcBef>
              <a:spcAft>
                <a:spcPts val="0"/>
              </a:spcAft>
              <a:buClr>
                <a:schemeClr val="lt1"/>
              </a:buClr>
              <a:buSzPts val="2000"/>
              <a:buNone/>
            </a:pPr>
            <a:r>
              <a:rPr lang="en-US" dirty="0">
                <a:solidFill>
                  <a:schemeClr val="bg1"/>
                </a:solidFill>
              </a:rPr>
              <a:t>Progress Software – </a:t>
            </a:r>
            <a:r>
              <a:rPr lang="en-US" dirty="0" err="1">
                <a:solidFill>
                  <a:schemeClr val="bg1"/>
                </a:solidFill>
              </a:rPr>
              <a:t>MOVEit</a:t>
            </a:r>
            <a:r>
              <a:rPr lang="en-US" dirty="0">
                <a:solidFill>
                  <a:schemeClr val="bg1"/>
                </a:solidFill>
              </a:rPr>
              <a:t> File Transfer</a:t>
            </a:r>
          </a:p>
          <a:p>
            <a:pPr marL="0" lvl="0" indent="0" algn="l" rtl="0">
              <a:lnSpc>
                <a:spcPct val="90000"/>
              </a:lnSpc>
              <a:spcBef>
                <a:spcPts val="0"/>
              </a:spcBef>
              <a:spcAft>
                <a:spcPts val="0"/>
              </a:spcAft>
              <a:buClr>
                <a:schemeClr val="lt1"/>
              </a:buClr>
              <a:buSzPts val="2000"/>
              <a:buNone/>
            </a:pPr>
            <a:endParaRPr lang="en-US" dirty="0">
              <a:solidFill>
                <a:schemeClr val="bg1"/>
              </a:solidFill>
            </a:endParaRPr>
          </a:p>
          <a:p>
            <a:pPr marL="0" lvl="0" indent="0" algn="l" rtl="0">
              <a:lnSpc>
                <a:spcPct val="90000"/>
              </a:lnSpc>
              <a:spcBef>
                <a:spcPts val="0"/>
              </a:spcBef>
              <a:spcAft>
                <a:spcPts val="0"/>
              </a:spcAft>
              <a:buClr>
                <a:schemeClr val="lt1"/>
              </a:buClr>
              <a:buSzPts val="2000"/>
              <a:buNone/>
            </a:pPr>
            <a:r>
              <a:rPr lang="en-US" dirty="0">
                <a:solidFill>
                  <a:schemeClr val="bg1"/>
                </a:solidFill>
              </a:rPr>
              <a:t>June, 2023</a:t>
            </a:r>
          </a:p>
          <a:p>
            <a:pPr marL="0" lvl="0" indent="0" algn="l" rtl="0">
              <a:lnSpc>
                <a:spcPct val="90000"/>
              </a:lnSpc>
              <a:spcBef>
                <a:spcPts val="0"/>
              </a:spcBef>
              <a:spcAft>
                <a:spcPts val="0"/>
              </a:spcAft>
              <a:buClr>
                <a:schemeClr val="lt1"/>
              </a:buClr>
              <a:buSzPts val="2000"/>
              <a:buNone/>
            </a:pPr>
            <a:r>
              <a:rPr lang="en-US" dirty="0">
                <a:solidFill>
                  <a:schemeClr val="bg1"/>
                </a:solidFill>
              </a:rPr>
              <a:t>A zero-day vulnerability was exploited impacting over 94 million users, 2500 organizations and costing over $15 billion in damages</a:t>
            </a:r>
            <a:r>
              <a:rPr lang="en-US" baseline="30000" dirty="0">
                <a:solidFill>
                  <a:schemeClr val="bg1"/>
                </a:solidFill>
              </a:rPr>
              <a:t>5</a:t>
            </a:r>
            <a:r>
              <a:rPr lang="en-US" dirty="0">
                <a:solidFill>
                  <a:schemeClr val="bg1"/>
                </a:solidFill>
              </a:rPr>
              <a:t>. </a:t>
            </a:r>
          </a:p>
          <a:p>
            <a:pPr marL="0" lvl="0" indent="0" algn="l" rtl="0">
              <a:lnSpc>
                <a:spcPct val="90000"/>
              </a:lnSpc>
              <a:spcBef>
                <a:spcPts val="0"/>
              </a:spcBef>
              <a:spcAft>
                <a:spcPts val="0"/>
              </a:spcAft>
              <a:buClr>
                <a:schemeClr val="lt1"/>
              </a:buClr>
              <a:buSzPts val="2000"/>
              <a:buNone/>
            </a:pPr>
            <a:endParaRPr lang="en-US" dirty="0">
              <a:solidFill>
                <a:schemeClr val="bg1"/>
              </a:solidFill>
            </a:endParaRPr>
          </a:p>
          <a:p>
            <a:pPr marL="0" lvl="0" indent="0" algn="l" rtl="0">
              <a:lnSpc>
                <a:spcPct val="90000"/>
              </a:lnSpc>
              <a:spcBef>
                <a:spcPts val="0"/>
              </a:spcBef>
              <a:spcAft>
                <a:spcPts val="0"/>
              </a:spcAft>
              <a:buClr>
                <a:schemeClr val="lt1"/>
              </a:buClr>
              <a:buSzPts val="2000"/>
              <a:buNone/>
            </a:pPr>
            <a:r>
              <a:rPr lang="en-US" dirty="0">
                <a:solidFill>
                  <a:schemeClr val="bg1"/>
                </a:solidFill>
              </a:rPr>
              <a:t>Use of secure coding techniques as outlined by this policy could prevent similar issues through parameterized SQL queries, following The Principle of Least Privilege, and input validation techniques. </a:t>
            </a:r>
          </a:p>
        </p:txBody>
      </p:sp>
      <p:pic>
        <p:nvPicPr>
          <p:cNvPr id="8" name="Audio 7">
            <a:hlinkClick r:id="" action="ppaction://media"/>
            <a:extLst>
              <a:ext uri="{FF2B5EF4-FFF2-40B4-BE49-F238E27FC236}">
                <a16:creationId xmlns:a16="http://schemas.microsoft.com/office/drawing/2014/main" id="{6AEBD6FA-03A5-BCAF-B644-E8C2FA0CE30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508"/>
    </mc:Choice>
    <mc:Fallback>
      <p:transition spd="slow" advTm="35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940526" y="2264230"/>
            <a:ext cx="7785463" cy="3474720"/>
          </a:xfrm>
          <a:prstGeom prst="rect">
            <a:avLst/>
          </a:prstGeom>
          <a:noFill/>
          <a:ln>
            <a:noFill/>
          </a:ln>
        </p:spPr>
        <p:txBody>
          <a:bodyPr spcFirstLastPara="1" wrap="square" lIns="91425" tIns="45700" rIns="91425" bIns="45700" anchor="t" anchorCtr="0">
            <a:normAutofit/>
          </a:bodyPr>
          <a:lstStyle/>
          <a:p>
            <a:pPr marL="914400" lvl="2" indent="0">
              <a:spcBef>
                <a:spcPts val="0"/>
              </a:spcBef>
              <a:buNone/>
            </a:pPr>
            <a:r>
              <a:rPr lang="en-US" b="1" dirty="0"/>
              <a:t>Potential for Improvements:</a:t>
            </a:r>
          </a:p>
          <a:p>
            <a:pPr marL="914400" lvl="2" indent="0">
              <a:spcBef>
                <a:spcPts val="0"/>
              </a:spcBef>
              <a:buNone/>
            </a:pPr>
            <a:endParaRPr lang="en-US" sz="1600" dirty="0"/>
          </a:p>
          <a:p>
            <a:pPr marL="1200150" lvl="2" indent="-285750">
              <a:spcBef>
                <a:spcPts val="0"/>
              </a:spcBef>
            </a:pPr>
            <a:r>
              <a:rPr lang="en-US" sz="1600" dirty="0"/>
              <a:t>Use of third-party auditing such as white-hat security experts can help identify issues through real-world testing. </a:t>
            </a:r>
          </a:p>
          <a:p>
            <a:pPr marL="1200150" lvl="2" indent="-285750">
              <a:spcBef>
                <a:spcPts val="0"/>
              </a:spcBef>
            </a:pPr>
            <a:endParaRPr lang="en-US" sz="1600" dirty="0"/>
          </a:p>
          <a:p>
            <a:pPr marL="1200150" lvl="2" indent="-285750">
              <a:spcBef>
                <a:spcPts val="0"/>
              </a:spcBef>
            </a:pPr>
            <a:r>
              <a:rPr lang="en-US" sz="1600" dirty="0"/>
              <a:t>Some automation tools were listed for security testing, but it would be of further benefit to list all approved/recommended tools, software, libraries that have been vetted for potential vulnerabilities besides just for automation. </a:t>
            </a:r>
          </a:p>
          <a:p>
            <a:pPr marL="1200150" lvl="2" indent="-285750">
              <a:spcBef>
                <a:spcPts val="0"/>
              </a:spcBef>
            </a:pPr>
            <a:endParaRPr lang="en-US" sz="1400" dirty="0"/>
          </a:p>
          <a:p>
            <a:pPr marL="1200150" lvl="2" indent="-285750">
              <a:spcBef>
                <a:spcPts val="0"/>
              </a:spcBef>
            </a:pPr>
            <a:r>
              <a:rPr lang="en-US" sz="1600" dirty="0"/>
              <a:t>Future addition of compliance and regulation requirements that Green Pace is subject to would help further align teams on requirements and standards. </a:t>
            </a:r>
            <a:endParaRPr sz="16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48464BB9-9816-EFEF-F5B5-93E35C23DA8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864"/>
    </mc:Choice>
    <mc:Fallback>
      <p:transition spd="slow" advTm="32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1800" dirty="0"/>
              <a:t>Although all standards outlined in this policy are considered important, top consideration should be given to these:</a:t>
            </a:r>
          </a:p>
          <a:p>
            <a:pPr marL="0" lvl="0" indent="0" algn="l" rtl="0">
              <a:lnSpc>
                <a:spcPct val="90000"/>
              </a:lnSpc>
              <a:spcBef>
                <a:spcPts val="0"/>
              </a:spcBef>
              <a:spcAft>
                <a:spcPts val="0"/>
              </a:spcAft>
              <a:buClr>
                <a:schemeClr val="lt1"/>
              </a:buClr>
              <a:buSzPts val="2200"/>
              <a:buNone/>
            </a:pPr>
            <a:endParaRPr lang="en-US" sz="1800" dirty="0"/>
          </a:p>
          <a:p>
            <a:pPr marL="0" lvl="0" indent="0" algn="l" rtl="0">
              <a:lnSpc>
                <a:spcPct val="90000"/>
              </a:lnSpc>
              <a:spcBef>
                <a:spcPts val="0"/>
              </a:spcBef>
              <a:spcAft>
                <a:spcPts val="0"/>
              </a:spcAft>
              <a:buClr>
                <a:schemeClr val="lt1"/>
              </a:buClr>
              <a:buSzPts val="2200"/>
              <a:buNone/>
            </a:pPr>
            <a:r>
              <a:rPr lang="en-US" sz="1800" dirty="0"/>
              <a:t>  INT-002-CPP Validate data is within expected range</a:t>
            </a:r>
          </a:p>
          <a:p>
            <a:pPr marL="0" lvl="0" indent="0" algn="l" rtl="0">
              <a:lnSpc>
                <a:spcPct val="90000"/>
              </a:lnSpc>
              <a:spcBef>
                <a:spcPts val="0"/>
              </a:spcBef>
              <a:spcAft>
                <a:spcPts val="0"/>
              </a:spcAft>
              <a:buClr>
                <a:schemeClr val="lt1"/>
              </a:buClr>
              <a:buSzPts val="2200"/>
              <a:buNone/>
            </a:pPr>
            <a:r>
              <a:rPr lang="en-US" sz="1800" dirty="0"/>
              <a:t>  STR-003-CPP Utilize safe String functions to avoid overflows</a:t>
            </a:r>
          </a:p>
          <a:p>
            <a:pPr marL="0" lvl="0" indent="0" algn="l" rtl="0">
              <a:lnSpc>
                <a:spcPct val="90000"/>
              </a:lnSpc>
              <a:spcBef>
                <a:spcPts val="0"/>
              </a:spcBef>
              <a:spcAft>
                <a:spcPts val="0"/>
              </a:spcAft>
              <a:buClr>
                <a:schemeClr val="lt1"/>
              </a:buClr>
              <a:buSzPts val="2200"/>
              <a:buNone/>
            </a:pPr>
            <a:r>
              <a:rPr lang="en-US" sz="1800" dirty="0"/>
              <a:t>  STR-004-CPP Use prepared statements and parameterized queries to prevent SQL injections</a:t>
            </a:r>
          </a:p>
          <a:p>
            <a:pPr marL="0" lvl="0" indent="0" algn="l" rtl="0">
              <a:lnSpc>
                <a:spcPct val="90000"/>
              </a:lnSpc>
              <a:spcBef>
                <a:spcPts val="0"/>
              </a:spcBef>
              <a:spcAft>
                <a:spcPts val="0"/>
              </a:spcAft>
              <a:buClr>
                <a:schemeClr val="lt1"/>
              </a:buClr>
              <a:buSzPts val="2200"/>
              <a:buNone/>
            </a:pPr>
            <a:endParaRPr lang="en-US" sz="1800" dirty="0"/>
          </a:p>
          <a:p>
            <a:pPr marL="0" lvl="0" indent="0" algn="l" rtl="0">
              <a:lnSpc>
                <a:spcPct val="90000"/>
              </a:lnSpc>
              <a:spcBef>
                <a:spcPts val="0"/>
              </a:spcBef>
              <a:spcAft>
                <a:spcPts val="0"/>
              </a:spcAft>
              <a:buClr>
                <a:schemeClr val="lt1"/>
              </a:buClr>
              <a:buSzPts val="2200"/>
              <a:buNone/>
            </a:pPr>
            <a:r>
              <a:rPr lang="en-US" sz="1800" dirty="0"/>
              <a:t>Utilizing a Defense in Depth strategy for layered security with a DevSecOps pipeline ensure security is a central component to Green Pace’s success. To prevent many common vulnerabilities, it is essential to employ encryption techniques and the Triple A framework. Finally, maintaining a constant state of vigilance for potential threats and taking preventative measures can increase security exponentially. </a:t>
            </a:r>
            <a:endParaRPr sz="18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6CCD07B5-0E5B-3AE6-5535-1856515C799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682"/>
    </mc:Choice>
    <mc:Fallback>
      <p:transition spd="slow" advTm="24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457200">
              <a:spcBef>
                <a:spcPts val="0"/>
              </a:spcBef>
              <a:buSzPts val="2200"/>
              <a:buNone/>
            </a:pPr>
            <a:r>
              <a:rPr lang="en-US" sz="1800" dirty="0">
                <a:latin typeface="Century Gothic" panose="020B0502020202020204" pitchFamily="34" charset="0"/>
              </a:rPr>
              <a:t>5. Chin, K. (2024). </a:t>
            </a:r>
            <a:r>
              <a:rPr lang="en-US" sz="1800" i="1" dirty="0">
                <a:latin typeface="Century Gothic" panose="020B0502020202020204" pitchFamily="34" charset="0"/>
              </a:rPr>
              <a:t>Biggest Data Breaches in US History.</a:t>
            </a:r>
            <a:r>
              <a:rPr lang="en-US" sz="1800" dirty="0">
                <a:latin typeface="Century Gothic" panose="020B0502020202020204" pitchFamily="34" charset="0"/>
              </a:rPr>
              <a:t> </a:t>
            </a:r>
            <a:r>
              <a:rPr lang="en-US" sz="1800" dirty="0" err="1">
                <a:latin typeface="Century Gothic" panose="020B0502020202020204" pitchFamily="34" charset="0"/>
              </a:rPr>
              <a:t>UpGuard</a:t>
            </a:r>
            <a:r>
              <a:rPr lang="en-US" sz="1800" dirty="0">
                <a:latin typeface="Century Gothic" panose="020B0502020202020204" pitchFamily="34" charset="0"/>
              </a:rPr>
              <a:t>. </a:t>
            </a:r>
            <a:r>
              <a:rPr lang="en-US" sz="1800" u="sng" dirty="0">
                <a:solidFill>
                  <a:srgbClr val="467886"/>
                </a:solidFill>
                <a:effectLst/>
                <a:latin typeface="Century Gothic" panose="020B0502020202020204" pitchFamily="34" charset="0"/>
                <a:ea typeface="Aptos" panose="020B0004020202020204" pitchFamily="34" charset="0"/>
                <a:cs typeface="Times New Roman" panose="02020603050405020304" pitchFamily="18" charset="0"/>
                <a:hlinkClick r:id="rId6"/>
              </a:rPr>
              <a:t>https://www.upguard.com/blog/biggest-data-breaches-us</a:t>
            </a:r>
            <a:r>
              <a:rPr lang="en-US" sz="1800" dirty="0">
                <a:effectLst/>
                <a:latin typeface="Century Gothic" panose="020B0502020202020204" pitchFamily="34" charset="0"/>
                <a:ea typeface="Aptos" panose="020B0004020202020204" pitchFamily="34" charset="0"/>
              </a:rPr>
              <a:t>  </a:t>
            </a:r>
          </a:p>
          <a:p>
            <a:pPr marL="0" lvl="0" indent="-457200" algn="l" rtl="0">
              <a:lnSpc>
                <a:spcPct val="90000"/>
              </a:lnSpc>
              <a:spcBef>
                <a:spcPts val="0"/>
              </a:spcBef>
              <a:spcAft>
                <a:spcPts val="0"/>
              </a:spcAft>
              <a:buClr>
                <a:schemeClr val="lt1"/>
              </a:buClr>
              <a:buSzPts val="2200"/>
              <a:buNone/>
            </a:pPr>
            <a:endParaRPr lang="en-US" sz="1800" dirty="0">
              <a:latin typeface="Century Gothic" panose="020B0502020202020204" pitchFamily="34" charset="0"/>
            </a:endParaRPr>
          </a:p>
          <a:p>
            <a:pPr marL="0" lvl="0" indent="-457200" algn="l" rtl="0">
              <a:lnSpc>
                <a:spcPct val="90000"/>
              </a:lnSpc>
              <a:spcBef>
                <a:spcPts val="0"/>
              </a:spcBef>
              <a:spcAft>
                <a:spcPts val="0"/>
              </a:spcAft>
              <a:buClr>
                <a:schemeClr val="lt1"/>
              </a:buClr>
              <a:buSzPts val="2200"/>
              <a:buNone/>
            </a:pPr>
            <a:r>
              <a:rPr lang="en-US" sz="1800" dirty="0">
                <a:latin typeface="Century Gothic" panose="020B0502020202020204" pitchFamily="34" charset="0"/>
              </a:rPr>
              <a:t>1. Google Cloud. (2022). </a:t>
            </a:r>
            <a:r>
              <a:rPr lang="en-US" sz="1800" i="1" dirty="0">
                <a:latin typeface="Century Gothic" panose="020B0502020202020204" pitchFamily="34" charset="0"/>
              </a:rPr>
              <a:t>Authentication, Integrity, and Encryption</a:t>
            </a:r>
            <a:r>
              <a:rPr lang="en-US" sz="1800" dirty="0">
                <a:latin typeface="Century Gothic" panose="020B0502020202020204" pitchFamily="34" charset="0"/>
              </a:rPr>
              <a:t>. </a:t>
            </a:r>
            <a:r>
              <a:rPr lang="en-US" sz="1800" dirty="0">
                <a:latin typeface="Century Gothic" panose="020B0502020202020204" pitchFamily="34" charset="0"/>
                <a:hlinkClick r:id="rId7"/>
              </a:rPr>
              <a:t>https://cloud.google.com/docs/security/encryption-in-transit</a:t>
            </a:r>
            <a:r>
              <a:rPr lang="en-US" sz="1800" dirty="0">
                <a:latin typeface="Century Gothic" panose="020B0502020202020204" pitchFamily="34" charset="0"/>
              </a:rPr>
              <a:t> </a:t>
            </a:r>
          </a:p>
          <a:p>
            <a:pPr marL="0" lvl="0" indent="-457200" algn="l" rtl="0">
              <a:lnSpc>
                <a:spcPct val="90000"/>
              </a:lnSpc>
              <a:spcBef>
                <a:spcPts val="0"/>
              </a:spcBef>
              <a:spcAft>
                <a:spcPts val="0"/>
              </a:spcAft>
              <a:buClr>
                <a:schemeClr val="lt1"/>
              </a:buClr>
              <a:buSzPts val="2200"/>
              <a:buNone/>
            </a:pPr>
            <a:endParaRPr lang="en-US" sz="1800" dirty="0">
              <a:latin typeface="Century Gothic" panose="020B0502020202020204" pitchFamily="34" charset="0"/>
            </a:endParaRPr>
          </a:p>
          <a:p>
            <a:pPr marL="0" lvl="0" indent="-457200" algn="l" rtl="0">
              <a:lnSpc>
                <a:spcPct val="90000"/>
              </a:lnSpc>
              <a:spcBef>
                <a:spcPts val="0"/>
              </a:spcBef>
              <a:spcAft>
                <a:spcPts val="0"/>
              </a:spcAft>
              <a:buClr>
                <a:schemeClr val="lt1"/>
              </a:buClr>
              <a:buSzPts val="2200"/>
              <a:buNone/>
            </a:pPr>
            <a:r>
              <a:rPr lang="en-US" sz="1800" dirty="0">
                <a:latin typeface="Century Gothic" panose="020B0502020202020204" pitchFamily="34" charset="0"/>
              </a:rPr>
              <a:t>2. JWT. (2024). </a:t>
            </a:r>
            <a:r>
              <a:rPr lang="en-US" sz="1800" i="1" dirty="0">
                <a:latin typeface="Century Gothic" panose="020B0502020202020204" pitchFamily="34" charset="0"/>
              </a:rPr>
              <a:t>Introduction to JSON Web Tokens</a:t>
            </a:r>
            <a:r>
              <a:rPr lang="en-US" sz="1800" dirty="0">
                <a:latin typeface="Century Gothic" panose="020B0502020202020204" pitchFamily="34" charset="0"/>
              </a:rPr>
              <a:t>. </a:t>
            </a:r>
            <a:r>
              <a:rPr lang="en-US" sz="1800" dirty="0">
                <a:latin typeface="Century Gothic" panose="020B0502020202020204" pitchFamily="34" charset="0"/>
                <a:hlinkClick r:id="rId8"/>
              </a:rPr>
              <a:t>https://jwt.io/introduction</a:t>
            </a:r>
            <a:r>
              <a:rPr lang="en-US" sz="1800" dirty="0">
                <a:latin typeface="Century Gothic" panose="020B0502020202020204" pitchFamily="34" charset="0"/>
              </a:rPr>
              <a:t> </a:t>
            </a:r>
          </a:p>
          <a:p>
            <a:pPr marL="0" lvl="0" indent="-457200" algn="l" rtl="0">
              <a:lnSpc>
                <a:spcPct val="90000"/>
              </a:lnSpc>
              <a:spcBef>
                <a:spcPts val="0"/>
              </a:spcBef>
              <a:spcAft>
                <a:spcPts val="0"/>
              </a:spcAft>
              <a:buClr>
                <a:schemeClr val="lt1"/>
              </a:buClr>
              <a:buSzPts val="2200"/>
              <a:buNone/>
            </a:pPr>
            <a:endParaRPr lang="en-US" sz="1800" dirty="0">
              <a:latin typeface="Century Gothic" panose="020B0502020202020204" pitchFamily="34" charset="0"/>
            </a:endParaRPr>
          </a:p>
          <a:p>
            <a:pPr marL="0" lvl="0" indent="-457200" algn="l" rtl="0">
              <a:lnSpc>
                <a:spcPct val="90000"/>
              </a:lnSpc>
              <a:spcBef>
                <a:spcPts val="0"/>
              </a:spcBef>
              <a:spcAft>
                <a:spcPts val="0"/>
              </a:spcAft>
              <a:buClr>
                <a:schemeClr val="lt1"/>
              </a:buClr>
              <a:buSzPts val="2200"/>
              <a:buNone/>
            </a:pPr>
            <a:r>
              <a:rPr lang="en-US" sz="1800" dirty="0">
                <a:latin typeface="Century Gothic" panose="020B0502020202020204" pitchFamily="34" charset="0"/>
              </a:rPr>
              <a:t>3. National Institute of Standards and Technology. (n.d.). </a:t>
            </a:r>
            <a:r>
              <a:rPr lang="en-US" sz="1800" i="1" dirty="0">
                <a:latin typeface="Century Gothic" panose="020B0502020202020204" pitchFamily="34" charset="0"/>
              </a:rPr>
              <a:t>Least privilege</a:t>
            </a:r>
            <a:r>
              <a:rPr lang="en-US" sz="1800" dirty="0">
                <a:latin typeface="Century Gothic" panose="020B0502020202020204" pitchFamily="34" charset="0"/>
              </a:rPr>
              <a:t>. </a:t>
            </a:r>
            <a:r>
              <a:rPr lang="en-US" sz="1800" dirty="0">
                <a:latin typeface="Century Gothic" panose="020B0502020202020204" pitchFamily="34" charset="0"/>
                <a:hlinkClick r:id="rId9"/>
              </a:rPr>
              <a:t>https://csrc.nist.gov/glossary/term/least_privilege</a:t>
            </a:r>
            <a:r>
              <a:rPr lang="en-US" sz="1800" dirty="0">
                <a:latin typeface="Century Gothic" panose="020B0502020202020204" pitchFamily="34" charset="0"/>
              </a:rPr>
              <a:t>  </a:t>
            </a:r>
          </a:p>
          <a:p>
            <a:pPr marL="0" lvl="0" indent="-457200" algn="l" rtl="0">
              <a:lnSpc>
                <a:spcPct val="90000"/>
              </a:lnSpc>
              <a:spcBef>
                <a:spcPts val="0"/>
              </a:spcBef>
              <a:spcAft>
                <a:spcPts val="0"/>
              </a:spcAft>
              <a:buClr>
                <a:schemeClr val="lt1"/>
              </a:buClr>
              <a:buSzPts val="2200"/>
              <a:buNone/>
            </a:pPr>
            <a:endParaRPr lang="en-US" sz="1800" dirty="0">
              <a:latin typeface="Century Gothic" panose="020B0502020202020204" pitchFamily="34" charset="0"/>
            </a:endParaRPr>
          </a:p>
          <a:p>
            <a:pPr marL="0" lvl="0" indent="-457200" algn="l" rtl="0">
              <a:lnSpc>
                <a:spcPct val="90000"/>
              </a:lnSpc>
              <a:spcBef>
                <a:spcPts val="0"/>
              </a:spcBef>
              <a:spcAft>
                <a:spcPts val="0"/>
              </a:spcAft>
              <a:buClr>
                <a:schemeClr val="lt1"/>
              </a:buClr>
              <a:buSzPts val="2200"/>
              <a:buNone/>
            </a:pPr>
            <a:r>
              <a:rPr lang="en-US" sz="1800" dirty="0">
                <a:latin typeface="Century Gothic" panose="020B0502020202020204" pitchFamily="34" charset="0"/>
              </a:rPr>
              <a:t>4. White, B. (2016). </a:t>
            </a:r>
            <a:r>
              <a:rPr lang="en-US" sz="1800" i="1" dirty="0">
                <a:latin typeface="Century Gothic" panose="020B0502020202020204" pitchFamily="34" charset="0"/>
              </a:rPr>
              <a:t>SEI CERT C Coding Standard – Analyzers</a:t>
            </a:r>
            <a:r>
              <a:rPr lang="en-US" sz="1800" dirty="0">
                <a:latin typeface="Century Gothic" panose="020B0502020202020204" pitchFamily="34" charset="0"/>
              </a:rPr>
              <a:t>. Carnegie Mellon University. </a:t>
            </a:r>
            <a:r>
              <a:rPr lang="en-US" sz="1800" dirty="0">
                <a:latin typeface="Century Gothic" panose="020B0502020202020204" pitchFamily="34" charset="0"/>
                <a:hlinkClick r:id="rId10"/>
              </a:rPr>
              <a:t>https://wiki.sei.cmu.edu/confluence/display/c/EE.+Analyzers</a:t>
            </a:r>
            <a:r>
              <a:rPr lang="en-US" sz="1800" dirty="0">
                <a:latin typeface="Century Gothic" panose="020B0502020202020204" pitchFamily="34" charset="0"/>
              </a:rPr>
              <a:t> </a:t>
            </a:r>
            <a:endParaRPr sz="1800" dirty="0">
              <a:latin typeface="Century Gothic" panose="020B0502020202020204" pitchFamily="34" charset="0"/>
            </a:endParaRPr>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93DB64B0-B933-B9A2-1E40-F06720A471A6}"/>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42"/>
    </mc:Choice>
    <mc:Fallback>
      <p:transition spd="slow" advTm="7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497515" y="1977767"/>
            <a:ext cx="4586559" cy="4018588"/>
          </a:xfrm>
          <a:prstGeom prst="rect">
            <a:avLst/>
          </a:prstGeom>
          <a:noFill/>
          <a:ln>
            <a:noFill/>
          </a:ln>
        </p:spPr>
        <p:txBody>
          <a:bodyPr spcFirstLastPara="1" wrap="square" lIns="91425" tIns="45700" rIns="91425" bIns="45700" anchor="t" anchorCtr="0">
            <a:normAutofit fontScale="92500" lnSpcReduction="20000"/>
          </a:bodyPr>
          <a:lstStyle/>
          <a:p>
            <a:pPr marL="685800" lvl="0" indent="0" algn="l" rtl="0">
              <a:lnSpc>
                <a:spcPct val="90000"/>
              </a:lnSpc>
              <a:spcBef>
                <a:spcPts val="0"/>
              </a:spcBef>
              <a:spcAft>
                <a:spcPts val="0"/>
              </a:spcAft>
              <a:buSzPts val="1800"/>
              <a:buNone/>
            </a:pPr>
            <a:r>
              <a:rPr lang="en-US" sz="2400" dirty="0"/>
              <a:t>The aim of this security policy is to ensure all Green Pace teams are aligned with the company’s goal of DevSecOps and enhancing overall security. This policy encompasses core security principles and coding standards, Green Pace’s encryption strategy and use of Triple-A Framework, examples of unit testing, automating security and further recommendations.</a:t>
            </a:r>
            <a:endParaRPr sz="24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21325" y="197776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F460E728-D2A7-8814-999B-8FD2B402672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221"/>
    </mc:Choice>
    <mc:Fallback>
      <p:transition spd="slow" advTm="22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916774" y="63925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221325" y="2194550"/>
            <a:ext cx="2950575" cy="4024200"/>
          </a:xfrm>
          <a:prstGeom prst="rect">
            <a:avLst/>
          </a:prstGeom>
          <a:noFill/>
          <a:ln>
            <a:noFill/>
          </a:ln>
        </p:spPr>
        <p:txBody>
          <a:bodyPr spcFirstLastPara="1" wrap="square" lIns="91425" tIns="45700" rIns="91425" bIns="45700" anchor="t" anchorCtr="0">
            <a:normAutofit fontScale="92500" lnSpcReduction="10000"/>
          </a:bodyPr>
          <a:lstStyle/>
          <a:p>
            <a:pPr marL="228600" lvl="0" indent="0" algn="l" rtl="0">
              <a:lnSpc>
                <a:spcPct val="107916"/>
              </a:lnSpc>
              <a:spcBef>
                <a:spcPts val="0"/>
              </a:spcBef>
              <a:spcAft>
                <a:spcPts val="0"/>
              </a:spcAft>
              <a:buSzPts val="1800"/>
              <a:buNone/>
            </a:pPr>
            <a:r>
              <a:rPr lang="en-US" sz="2000" dirty="0">
                <a:solidFill>
                  <a:srgbClr val="FFFFFF"/>
                </a:solidFill>
              </a:rPr>
              <a:t>Highest priority should be given to threats involving vectors for SQL Injection or Overflow/Underflows. </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Although all threats need to be addressed, lower priority and less likely threats are less critical and can be dealt with later.</a:t>
            </a:r>
            <a:endParaRPr dirty="0"/>
          </a:p>
        </p:txBody>
      </p:sp>
      <p:graphicFrame>
        <p:nvGraphicFramePr>
          <p:cNvPr id="161" name="Google Shape;161;p4" descr="Alt text required"/>
          <p:cNvGraphicFramePr/>
          <p:nvPr>
            <p:extLst>
              <p:ext uri="{D42A27DB-BD31-4B8C-83A1-F6EECF244321}">
                <p14:modId xmlns:p14="http://schemas.microsoft.com/office/powerpoint/2010/main" val="2552319726"/>
              </p:ext>
            </p:extLst>
          </p:nvPr>
        </p:nvGraphicFramePr>
        <p:xfrm>
          <a:off x="3248849" y="1932278"/>
          <a:ext cx="7835225" cy="460242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INT-002-CPP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STR-003-CPP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STR-004-CPP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EXC-007-CPP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FLM-008-CPP</a:t>
                      </a:r>
                      <a:endParaRPr sz="2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INT-002-CPP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STR-004-CPP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MEM-005-CPP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EXP-009-CPP</a:t>
                      </a:r>
                      <a:endParaRPr lang="en-US" sz="105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MSC-006-CPP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EXC-007-CPP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FLM-008-CPP</a:t>
                      </a:r>
                      <a:endParaRPr sz="105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DAT-001-CPP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MSC-006-CPP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ARR-010-CPP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5" name="Audio 24">
            <a:hlinkClick r:id="" action="ppaction://media"/>
            <a:extLst>
              <a:ext uri="{FF2B5EF4-FFF2-40B4-BE49-F238E27FC236}">
                <a16:creationId xmlns:a16="http://schemas.microsoft.com/office/drawing/2014/main" id="{81674028-A09C-7991-9CFF-6D70766B8A0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048"/>
    </mc:Choice>
    <mc:Fallback>
      <p:transition spd="slow" advTm="23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353908" y="1652954"/>
            <a:ext cx="5838092" cy="3552092"/>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lt1"/>
              </a:buClr>
              <a:buSzPts val="2200"/>
              <a:buChar char="•"/>
            </a:pPr>
            <a:r>
              <a:rPr lang="en-US" b="1" dirty="0"/>
              <a:t>1) Validate Input Data </a:t>
            </a:r>
            <a:endParaRPr lang="en-US" dirty="0"/>
          </a:p>
          <a:p>
            <a:pPr marL="228600" lvl="0" indent="-228600" algn="l" rtl="0">
              <a:lnSpc>
                <a:spcPct val="90000"/>
              </a:lnSpc>
              <a:spcBef>
                <a:spcPts val="0"/>
              </a:spcBef>
              <a:spcAft>
                <a:spcPts val="0"/>
              </a:spcAft>
              <a:buClr>
                <a:schemeClr val="lt1"/>
              </a:buClr>
              <a:buSzPts val="2200"/>
              <a:buChar char="•"/>
            </a:pPr>
            <a:r>
              <a:rPr lang="en-US" b="1" dirty="0"/>
              <a:t>2) Heed Compiler Warnings </a:t>
            </a:r>
            <a:endParaRPr lang="en-US" dirty="0"/>
          </a:p>
          <a:p>
            <a:pPr marL="228600" lvl="0" indent="-228600" algn="l" rtl="0">
              <a:lnSpc>
                <a:spcPct val="90000"/>
              </a:lnSpc>
              <a:spcBef>
                <a:spcPts val="0"/>
              </a:spcBef>
              <a:spcAft>
                <a:spcPts val="0"/>
              </a:spcAft>
              <a:buClr>
                <a:schemeClr val="lt1"/>
              </a:buClr>
              <a:buSzPts val="2200"/>
              <a:buChar char="•"/>
            </a:pPr>
            <a:r>
              <a:rPr lang="en-US" b="1" dirty="0"/>
              <a:t>3) Architect and Design for Security Policies </a:t>
            </a:r>
            <a:endParaRPr lang="en-US" dirty="0"/>
          </a:p>
          <a:p>
            <a:pPr marL="228600" lvl="0" indent="-228600" algn="l" rtl="0">
              <a:lnSpc>
                <a:spcPct val="90000"/>
              </a:lnSpc>
              <a:spcBef>
                <a:spcPts val="0"/>
              </a:spcBef>
              <a:spcAft>
                <a:spcPts val="0"/>
              </a:spcAft>
              <a:buClr>
                <a:schemeClr val="lt1"/>
              </a:buClr>
              <a:buSzPts val="2200"/>
              <a:buChar char="•"/>
            </a:pPr>
            <a:r>
              <a:rPr lang="en-US" b="1" dirty="0"/>
              <a:t>4) Keep It Simple </a:t>
            </a:r>
            <a:endParaRPr lang="en-US" dirty="0"/>
          </a:p>
          <a:p>
            <a:pPr marL="228600" lvl="0" indent="-228600" algn="l" rtl="0">
              <a:lnSpc>
                <a:spcPct val="90000"/>
              </a:lnSpc>
              <a:spcBef>
                <a:spcPts val="0"/>
              </a:spcBef>
              <a:spcAft>
                <a:spcPts val="0"/>
              </a:spcAft>
              <a:buClr>
                <a:schemeClr val="lt1"/>
              </a:buClr>
              <a:buSzPts val="2200"/>
              <a:buChar char="•"/>
            </a:pPr>
            <a:r>
              <a:rPr lang="en-US" b="1" dirty="0"/>
              <a:t>5) Default Deny</a:t>
            </a:r>
          </a:p>
          <a:p>
            <a:pPr marL="228600" indent="-228600">
              <a:spcBef>
                <a:spcPts val="0"/>
              </a:spcBef>
              <a:buSzPts val="2200"/>
            </a:pPr>
            <a:r>
              <a:rPr lang="en-US" b="1" dirty="0"/>
              <a:t>6) Adhere to the Principle of Least Privilege </a:t>
            </a:r>
            <a:endParaRPr lang="en-US" dirty="0"/>
          </a:p>
          <a:p>
            <a:pPr marL="228600" lvl="0" indent="-228600" algn="l" rtl="0">
              <a:lnSpc>
                <a:spcPct val="90000"/>
              </a:lnSpc>
              <a:spcBef>
                <a:spcPts val="0"/>
              </a:spcBef>
              <a:spcAft>
                <a:spcPts val="0"/>
              </a:spcAft>
              <a:buClr>
                <a:schemeClr val="lt1"/>
              </a:buClr>
              <a:buSzPts val="2200"/>
              <a:buChar char="•"/>
            </a:pPr>
            <a:r>
              <a:rPr lang="en-US" b="1" dirty="0"/>
              <a:t>7) Sanitize Data Sent to Other Systems</a:t>
            </a:r>
          </a:p>
          <a:p>
            <a:pPr marL="228600" lvl="0" indent="-228600" algn="l" rtl="0">
              <a:lnSpc>
                <a:spcPct val="90000"/>
              </a:lnSpc>
              <a:spcBef>
                <a:spcPts val="0"/>
              </a:spcBef>
              <a:spcAft>
                <a:spcPts val="0"/>
              </a:spcAft>
              <a:buClr>
                <a:schemeClr val="lt1"/>
              </a:buClr>
              <a:buSzPts val="2200"/>
              <a:buChar char="•"/>
            </a:pPr>
            <a:r>
              <a:rPr lang="en-US" b="1" dirty="0"/>
              <a:t>8) Practice Defense in Depth </a:t>
            </a:r>
            <a:endParaRPr lang="en-US" dirty="0"/>
          </a:p>
          <a:p>
            <a:pPr marL="228600" indent="-228600">
              <a:spcBef>
                <a:spcPts val="0"/>
              </a:spcBef>
              <a:buSzPts val="2200"/>
            </a:pPr>
            <a:r>
              <a:rPr lang="en-US" b="1" dirty="0"/>
              <a:t>9) Use Effective Quality Assurance Techniques</a:t>
            </a:r>
            <a:r>
              <a:rPr lang="en-US" dirty="0"/>
              <a:t> </a:t>
            </a:r>
          </a:p>
          <a:p>
            <a:pPr marL="228600" lvl="0" indent="-228600" algn="l" rtl="0">
              <a:lnSpc>
                <a:spcPct val="90000"/>
              </a:lnSpc>
              <a:spcBef>
                <a:spcPts val="0"/>
              </a:spcBef>
              <a:spcAft>
                <a:spcPts val="0"/>
              </a:spcAft>
              <a:buClr>
                <a:schemeClr val="lt1"/>
              </a:buClr>
              <a:buSzPts val="2200"/>
              <a:buChar char="•"/>
            </a:pPr>
            <a:r>
              <a:rPr lang="en-US" b="1" dirty="0"/>
              <a:t>10) 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TextBox 4">
            <a:extLst>
              <a:ext uri="{FF2B5EF4-FFF2-40B4-BE49-F238E27FC236}">
                <a16:creationId xmlns:a16="http://schemas.microsoft.com/office/drawing/2014/main" id="{D79CF59B-CBB2-F5E7-CED5-3B504BE79BA4}"/>
              </a:ext>
            </a:extLst>
          </p:cNvPr>
          <p:cNvSpPr txBox="1"/>
          <p:nvPr/>
        </p:nvSpPr>
        <p:spPr>
          <a:xfrm>
            <a:off x="221325" y="4332316"/>
            <a:ext cx="6712221" cy="2135969"/>
          </a:xfrm>
          <a:prstGeom prst="rect">
            <a:avLst/>
          </a:prstGeom>
          <a:noFill/>
        </p:spPr>
        <p:txBody>
          <a:bodyPr wrap="square" rtlCol="0">
            <a:spAutoFit/>
          </a:bodyPr>
          <a:lstStyle/>
          <a:p>
            <a:pPr marL="0" lvl="0" indent="0" algn="l" rtl="0">
              <a:lnSpc>
                <a:spcPct val="90000"/>
              </a:lnSpc>
              <a:spcBef>
                <a:spcPts val="0"/>
              </a:spcBef>
              <a:spcAft>
                <a:spcPts val="0"/>
              </a:spcAft>
              <a:buClr>
                <a:schemeClr val="lt1"/>
              </a:buClr>
              <a:buSzPts val="2200"/>
              <a:buNone/>
            </a:pPr>
            <a:r>
              <a:rPr lang="en-US" sz="1600" dirty="0">
                <a:solidFill>
                  <a:schemeClr val="bg1"/>
                </a:solidFill>
              </a:rPr>
              <a:t>1) DAT-001-CPP / INT-002-CPP / STR-004-CPP / ARR-010-CPP</a:t>
            </a:r>
          </a:p>
          <a:p>
            <a:pPr marL="0" lvl="0" indent="0" algn="l" rtl="0">
              <a:lnSpc>
                <a:spcPct val="90000"/>
              </a:lnSpc>
              <a:spcBef>
                <a:spcPts val="0"/>
              </a:spcBef>
              <a:spcAft>
                <a:spcPts val="0"/>
              </a:spcAft>
              <a:buClr>
                <a:schemeClr val="lt1"/>
              </a:buClr>
              <a:buSzPts val="2200"/>
              <a:buNone/>
            </a:pPr>
            <a:r>
              <a:rPr lang="en-US" sz="1600" dirty="0">
                <a:solidFill>
                  <a:schemeClr val="bg1"/>
                </a:solidFill>
              </a:rPr>
              <a:t>2) STR-003-CPP / FLM-008-CPP / EXP-009-CPP</a:t>
            </a:r>
          </a:p>
          <a:p>
            <a:pPr lvl="0" algn="l" rtl="0">
              <a:lnSpc>
                <a:spcPct val="90000"/>
              </a:lnSpc>
              <a:spcBef>
                <a:spcPts val="0"/>
              </a:spcBef>
              <a:spcAft>
                <a:spcPts val="0"/>
              </a:spcAft>
              <a:buClr>
                <a:schemeClr val="lt1"/>
              </a:buClr>
              <a:buSzPts val="2200"/>
            </a:pPr>
            <a:r>
              <a:rPr lang="en-US" sz="1600" dirty="0">
                <a:solidFill>
                  <a:schemeClr val="bg1"/>
                </a:solidFill>
              </a:rPr>
              <a:t>3) STR-003-CPP / MSC-006-CPP / EXC-007-CPP / FLM-008-CPP</a:t>
            </a:r>
          </a:p>
          <a:p>
            <a:pPr marL="0" lvl="0" indent="0" algn="l" rtl="0">
              <a:lnSpc>
                <a:spcPct val="90000"/>
              </a:lnSpc>
              <a:spcBef>
                <a:spcPts val="0"/>
              </a:spcBef>
              <a:spcAft>
                <a:spcPts val="0"/>
              </a:spcAft>
              <a:buClr>
                <a:schemeClr val="lt1"/>
              </a:buClr>
              <a:buSzPts val="2200"/>
              <a:buNone/>
            </a:pPr>
            <a:r>
              <a:rPr lang="en-US" sz="1600" dirty="0">
                <a:solidFill>
                  <a:schemeClr val="bg1"/>
                </a:solidFill>
              </a:rPr>
              <a:t>4) MEM-005-CPP / EXC-007-CPP</a:t>
            </a:r>
          </a:p>
          <a:p>
            <a:pPr marL="0" lvl="0" indent="0" algn="l" rtl="0">
              <a:lnSpc>
                <a:spcPct val="90000"/>
              </a:lnSpc>
              <a:spcBef>
                <a:spcPts val="0"/>
              </a:spcBef>
              <a:spcAft>
                <a:spcPts val="0"/>
              </a:spcAft>
              <a:buClr>
                <a:schemeClr val="lt1"/>
              </a:buClr>
              <a:buSzPts val="2200"/>
              <a:buNone/>
            </a:pPr>
            <a:r>
              <a:rPr lang="en-US" sz="1600" dirty="0">
                <a:solidFill>
                  <a:schemeClr val="bg1"/>
                </a:solidFill>
              </a:rPr>
              <a:t>6) MEM-005-CPP</a:t>
            </a:r>
          </a:p>
          <a:p>
            <a:pPr marL="0" lvl="0" indent="0" algn="l" rtl="0">
              <a:lnSpc>
                <a:spcPct val="90000"/>
              </a:lnSpc>
              <a:spcBef>
                <a:spcPts val="0"/>
              </a:spcBef>
              <a:spcAft>
                <a:spcPts val="0"/>
              </a:spcAft>
              <a:buClr>
                <a:schemeClr val="lt1"/>
              </a:buClr>
              <a:buSzPts val="2200"/>
              <a:buNone/>
            </a:pPr>
            <a:r>
              <a:rPr lang="en-US" sz="1600" dirty="0">
                <a:solidFill>
                  <a:schemeClr val="bg1"/>
                </a:solidFill>
              </a:rPr>
              <a:t>8) STR-004-CPP</a:t>
            </a:r>
          </a:p>
          <a:p>
            <a:pPr marL="0" indent="0">
              <a:spcBef>
                <a:spcPts val="0"/>
              </a:spcBef>
              <a:buSzPts val="2200"/>
              <a:buNone/>
            </a:pPr>
            <a:r>
              <a:rPr lang="en-US" sz="1600" dirty="0">
                <a:solidFill>
                  <a:schemeClr val="bg1"/>
                </a:solidFill>
              </a:rPr>
              <a:t>9) MEM-005-CPP / MSC-006-CPP / EXC-007-CPP / FLM-008-CPP /</a:t>
            </a:r>
          </a:p>
          <a:p>
            <a:pPr marL="0" indent="0">
              <a:spcBef>
                <a:spcPts val="0"/>
              </a:spcBef>
              <a:buSzPts val="2200"/>
              <a:buNone/>
            </a:pPr>
            <a:r>
              <a:rPr lang="en-US" sz="1600" dirty="0">
                <a:solidFill>
                  <a:schemeClr val="bg1"/>
                </a:solidFill>
              </a:rPr>
              <a:t>    EXP-009-CPP / ARR-010-CPP</a:t>
            </a:r>
          </a:p>
          <a:p>
            <a:pPr marL="0" lvl="0" indent="0" algn="l" rtl="0">
              <a:lnSpc>
                <a:spcPct val="90000"/>
              </a:lnSpc>
              <a:spcBef>
                <a:spcPts val="0"/>
              </a:spcBef>
              <a:spcAft>
                <a:spcPts val="0"/>
              </a:spcAft>
              <a:buClr>
                <a:schemeClr val="lt1"/>
              </a:buClr>
              <a:buSzPts val="2200"/>
              <a:buNone/>
            </a:pPr>
            <a:r>
              <a:rPr lang="en-US" sz="1600" dirty="0">
                <a:solidFill>
                  <a:schemeClr val="bg1"/>
                </a:solidFill>
              </a:rPr>
              <a:t>10) All standards apply</a:t>
            </a:r>
          </a:p>
        </p:txBody>
      </p:sp>
      <p:sp>
        <p:nvSpPr>
          <p:cNvPr id="6" name="TextBox 5">
            <a:extLst>
              <a:ext uri="{FF2B5EF4-FFF2-40B4-BE49-F238E27FC236}">
                <a16:creationId xmlns:a16="http://schemas.microsoft.com/office/drawing/2014/main" id="{904EFC43-7894-FBE9-EC2F-237C6E17F68B}"/>
              </a:ext>
            </a:extLst>
          </p:cNvPr>
          <p:cNvSpPr txBox="1"/>
          <p:nvPr/>
        </p:nvSpPr>
        <p:spPr>
          <a:xfrm>
            <a:off x="221325" y="3809096"/>
            <a:ext cx="3509443" cy="523220"/>
          </a:xfrm>
          <a:prstGeom prst="rect">
            <a:avLst/>
          </a:prstGeom>
          <a:noFill/>
        </p:spPr>
        <p:txBody>
          <a:bodyPr wrap="square" rtlCol="0">
            <a:spAutoFit/>
          </a:bodyPr>
          <a:lstStyle/>
          <a:p>
            <a:r>
              <a:rPr lang="en-US" b="1" dirty="0">
                <a:solidFill>
                  <a:schemeClr val="bg1"/>
                </a:solidFill>
              </a:rPr>
              <a:t>Which principles apply to which policies:</a:t>
            </a:r>
          </a:p>
        </p:txBody>
      </p:sp>
      <p:pic>
        <p:nvPicPr>
          <p:cNvPr id="9" name="Audio 8">
            <a:hlinkClick r:id="" action="ppaction://media"/>
            <a:extLst>
              <a:ext uri="{FF2B5EF4-FFF2-40B4-BE49-F238E27FC236}">
                <a16:creationId xmlns:a16="http://schemas.microsoft.com/office/drawing/2014/main" id="{1F6BE3C6-D3E8-1022-8F62-1BF4DCEA5D8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408"/>
    </mc:Choice>
    <mc:Fallback>
      <p:transition spd="slow" advTm="15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8610601" y="2092270"/>
            <a:ext cx="3119846"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Standards are ranked according to the threat matrix for highest likelihood and priority. Potential SQL injection or overflow risks are ranked higher than issues such as file management operations or assertions.</a:t>
            </a:r>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142D6D20-0FEC-5222-BF7D-8B658C6326C5}"/>
              </a:ext>
            </a:extLst>
          </p:cNvPr>
          <p:cNvGraphicFramePr>
            <a:graphicFrameLocks noGrp="1"/>
          </p:cNvGraphicFramePr>
          <p:nvPr>
            <p:extLst>
              <p:ext uri="{D42A27DB-BD31-4B8C-83A1-F6EECF244321}">
                <p14:modId xmlns:p14="http://schemas.microsoft.com/office/powerpoint/2010/main" val="3947346615"/>
              </p:ext>
            </p:extLst>
          </p:nvPr>
        </p:nvGraphicFramePr>
        <p:xfrm>
          <a:off x="330198" y="2099457"/>
          <a:ext cx="8128002" cy="4079240"/>
        </p:xfrm>
        <a:graphic>
          <a:graphicData uri="http://schemas.openxmlformats.org/drawingml/2006/table">
            <a:tbl>
              <a:tblPr firstRow="1" bandRow="1">
                <a:tableStyleId>{802198C4-3087-4945-87E3-76CBB3509B7E}</a:tableStyleId>
              </a:tblPr>
              <a:tblGrid>
                <a:gridCol w="1729015">
                  <a:extLst>
                    <a:ext uri="{9D8B030D-6E8A-4147-A177-3AD203B41FA5}">
                      <a16:colId xmlns:a16="http://schemas.microsoft.com/office/drawing/2014/main" val="2648606905"/>
                    </a:ext>
                  </a:extLst>
                </a:gridCol>
                <a:gridCol w="1097280">
                  <a:extLst>
                    <a:ext uri="{9D8B030D-6E8A-4147-A177-3AD203B41FA5}">
                      <a16:colId xmlns:a16="http://schemas.microsoft.com/office/drawing/2014/main" val="908737381"/>
                    </a:ext>
                  </a:extLst>
                </a:gridCol>
                <a:gridCol w="1419497">
                  <a:extLst>
                    <a:ext uri="{9D8B030D-6E8A-4147-A177-3AD203B41FA5}">
                      <a16:colId xmlns:a16="http://schemas.microsoft.com/office/drawing/2014/main" val="287939814"/>
                    </a:ext>
                  </a:extLst>
                </a:gridCol>
                <a:gridCol w="1863634">
                  <a:extLst>
                    <a:ext uri="{9D8B030D-6E8A-4147-A177-3AD203B41FA5}">
                      <a16:colId xmlns:a16="http://schemas.microsoft.com/office/drawing/2014/main" val="637591674"/>
                    </a:ext>
                  </a:extLst>
                </a:gridCol>
                <a:gridCol w="1123406">
                  <a:extLst>
                    <a:ext uri="{9D8B030D-6E8A-4147-A177-3AD203B41FA5}">
                      <a16:colId xmlns:a16="http://schemas.microsoft.com/office/drawing/2014/main" val="362475064"/>
                    </a:ext>
                  </a:extLst>
                </a:gridCol>
                <a:gridCol w="895170">
                  <a:extLst>
                    <a:ext uri="{9D8B030D-6E8A-4147-A177-3AD203B41FA5}">
                      <a16:colId xmlns:a16="http://schemas.microsoft.com/office/drawing/2014/main" val="3967195002"/>
                    </a:ext>
                  </a:extLst>
                </a:gridCol>
              </a:tblGrid>
              <a:tr h="370840">
                <a:tc>
                  <a:txBody>
                    <a:bodyPr/>
                    <a:lstStyle/>
                    <a:p>
                      <a:r>
                        <a:rPr lang="en-US" dirty="0">
                          <a:solidFill>
                            <a:schemeClr val="bg1"/>
                          </a:solidFill>
                        </a:rPr>
                        <a:t>Rule</a:t>
                      </a:r>
                    </a:p>
                  </a:txBody>
                  <a:tcPr/>
                </a:tc>
                <a:tc>
                  <a:txBody>
                    <a:bodyPr/>
                    <a:lstStyle/>
                    <a:p>
                      <a:r>
                        <a:rPr lang="en-US" dirty="0">
                          <a:solidFill>
                            <a:schemeClr val="bg1"/>
                          </a:solidFill>
                        </a:rPr>
                        <a:t>Severity</a:t>
                      </a:r>
                    </a:p>
                  </a:txBody>
                  <a:tcPr/>
                </a:tc>
                <a:tc>
                  <a:txBody>
                    <a:bodyPr/>
                    <a:lstStyle/>
                    <a:p>
                      <a:r>
                        <a:rPr lang="en-US" dirty="0">
                          <a:solidFill>
                            <a:schemeClr val="bg1"/>
                          </a:solidFill>
                        </a:rPr>
                        <a:t>Likelihood</a:t>
                      </a:r>
                    </a:p>
                  </a:txBody>
                  <a:tcPr/>
                </a:tc>
                <a:tc>
                  <a:txBody>
                    <a:bodyPr/>
                    <a:lstStyle/>
                    <a:p>
                      <a:r>
                        <a:rPr lang="en-US" dirty="0">
                          <a:solidFill>
                            <a:schemeClr val="bg1"/>
                          </a:solidFill>
                        </a:rPr>
                        <a:t>Remediation Cost</a:t>
                      </a:r>
                    </a:p>
                  </a:txBody>
                  <a:tcPr/>
                </a:tc>
                <a:tc>
                  <a:txBody>
                    <a:bodyPr/>
                    <a:lstStyle/>
                    <a:p>
                      <a:r>
                        <a:rPr lang="en-US" dirty="0">
                          <a:solidFill>
                            <a:schemeClr val="bg1"/>
                          </a:solidFill>
                        </a:rPr>
                        <a:t>Priority</a:t>
                      </a:r>
                    </a:p>
                  </a:txBody>
                  <a:tcPr/>
                </a:tc>
                <a:tc>
                  <a:txBody>
                    <a:bodyPr/>
                    <a:lstStyle/>
                    <a:p>
                      <a:r>
                        <a:rPr lang="en-US" dirty="0">
                          <a:solidFill>
                            <a:schemeClr val="bg1"/>
                          </a:solidFill>
                        </a:rPr>
                        <a:t>Level</a:t>
                      </a:r>
                    </a:p>
                  </a:txBody>
                  <a:tcPr/>
                </a:tc>
                <a:extLst>
                  <a:ext uri="{0D108BD9-81ED-4DB2-BD59-A6C34878D82A}">
                    <a16:rowId xmlns:a16="http://schemas.microsoft.com/office/drawing/2014/main" val="1997254869"/>
                  </a:ext>
                </a:extLst>
              </a:tr>
              <a:tr h="370840">
                <a:tc>
                  <a:txBody>
                    <a:bodyPr/>
                    <a:lstStyle/>
                    <a:p>
                      <a:r>
                        <a:rPr lang="en-US" dirty="0">
                          <a:solidFill>
                            <a:schemeClr val="bg1"/>
                          </a:solidFill>
                        </a:rPr>
                        <a:t>INT-002-CPP</a:t>
                      </a:r>
                    </a:p>
                  </a:txBody>
                  <a:tcPr/>
                </a:tc>
                <a:tc>
                  <a:txBody>
                    <a:bodyPr/>
                    <a:lstStyle/>
                    <a:p>
                      <a:r>
                        <a:rPr lang="en-US" dirty="0">
                          <a:solidFill>
                            <a:schemeClr val="bg1"/>
                          </a:solidFill>
                        </a:rPr>
                        <a:t>HIGH</a:t>
                      </a:r>
                    </a:p>
                  </a:txBody>
                  <a:tcPr/>
                </a:tc>
                <a:tc>
                  <a:txBody>
                    <a:bodyPr/>
                    <a:lstStyle/>
                    <a:p>
                      <a:r>
                        <a:rPr lang="en-US" dirty="0">
                          <a:solidFill>
                            <a:schemeClr val="bg1"/>
                          </a:solidFill>
                        </a:rPr>
                        <a:t>LIKELY</a:t>
                      </a:r>
                    </a:p>
                  </a:txBody>
                  <a:tcPr/>
                </a:tc>
                <a:tc>
                  <a:txBody>
                    <a:bodyPr/>
                    <a:lstStyle/>
                    <a:p>
                      <a:r>
                        <a:rPr lang="en-US" dirty="0">
                          <a:solidFill>
                            <a:schemeClr val="bg1"/>
                          </a:solidFill>
                        </a:rPr>
                        <a:t>MEDIUM</a:t>
                      </a:r>
                    </a:p>
                  </a:txBody>
                  <a:tcPr/>
                </a:tc>
                <a:tc>
                  <a:txBody>
                    <a:bodyPr/>
                    <a:lstStyle/>
                    <a:p>
                      <a:r>
                        <a:rPr lang="en-US" dirty="0">
                          <a:solidFill>
                            <a:schemeClr val="bg1"/>
                          </a:solidFill>
                        </a:rPr>
                        <a:t>HIGH</a:t>
                      </a:r>
                    </a:p>
                  </a:txBody>
                  <a:tcPr/>
                </a:tc>
                <a:tc>
                  <a:txBody>
                    <a:bodyPr/>
                    <a:lstStyle/>
                    <a:p>
                      <a:r>
                        <a:rPr lang="en-US" dirty="0">
                          <a:solidFill>
                            <a:schemeClr val="bg1"/>
                          </a:solidFill>
                        </a:rPr>
                        <a:t>3</a:t>
                      </a:r>
                    </a:p>
                  </a:txBody>
                  <a:tcPr/>
                </a:tc>
                <a:extLst>
                  <a:ext uri="{0D108BD9-81ED-4DB2-BD59-A6C34878D82A}">
                    <a16:rowId xmlns:a16="http://schemas.microsoft.com/office/drawing/2014/main" val="2125104094"/>
                  </a:ext>
                </a:extLst>
              </a:tr>
              <a:tr h="370840">
                <a:tc>
                  <a:txBody>
                    <a:bodyPr/>
                    <a:lstStyle/>
                    <a:p>
                      <a:r>
                        <a:rPr lang="en-US" dirty="0">
                          <a:solidFill>
                            <a:schemeClr val="bg1"/>
                          </a:solidFill>
                        </a:rPr>
                        <a:t>STR-004-CPP</a:t>
                      </a:r>
                    </a:p>
                  </a:txBody>
                  <a:tcPr/>
                </a:tc>
                <a:tc>
                  <a:txBody>
                    <a:bodyPr/>
                    <a:lstStyle/>
                    <a:p>
                      <a:r>
                        <a:rPr lang="en-US" dirty="0">
                          <a:solidFill>
                            <a:schemeClr val="bg1"/>
                          </a:solidFill>
                        </a:rPr>
                        <a:t>HIGH</a:t>
                      </a:r>
                    </a:p>
                  </a:txBody>
                  <a:tcPr/>
                </a:tc>
                <a:tc>
                  <a:txBody>
                    <a:bodyPr/>
                    <a:lstStyle/>
                    <a:p>
                      <a:r>
                        <a:rPr lang="en-US" dirty="0">
                          <a:solidFill>
                            <a:schemeClr val="bg1"/>
                          </a:solidFill>
                        </a:rPr>
                        <a:t>LIKELY</a:t>
                      </a:r>
                    </a:p>
                  </a:txBody>
                  <a:tcPr/>
                </a:tc>
                <a:tc>
                  <a:txBody>
                    <a:bodyPr/>
                    <a:lstStyle/>
                    <a:p>
                      <a:r>
                        <a:rPr lang="en-US" dirty="0">
                          <a:solidFill>
                            <a:schemeClr val="bg1"/>
                          </a:solidFill>
                        </a:rPr>
                        <a:t>MEDIUM</a:t>
                      </a:r>
                    </a:p>
                  </a:txBody>
                  <a:tcPr/>
                </a:tc>
                <a:tc>
                  <a:txBody>
                    <a:bodyPr/>
                    <a:lstStyle/>
                    <a:p>
                      <a:r>
                        <a:rPr lang="en-US" dirty="0">
                          <a:solidFill>
                            <a:schemeClr val="bg1"/>
                          </a:solidFill>
                        </a:rPr>
                        <a:t>HIGH</a:t>
                      </a:r>
                    </a:p>
                  </a:txBody>
                  <a:tcPr/>
                </a:tc>
                <a:tc>
                  <a:txBody>
                    <a:bodyPr/>
                    <a:lstStyle/>
                    <a:p>
                      <a:r>
                        <a:rPr lang="en-US" dirty="0">
                          <a:solidFill>
                            <a:schemeClr val="bg1"/>
                          </a:solidFill>
                        </a:rPr>
                        <a:t>5</a:t>
                      </a:r>
                    </a:p>
                  </a:txBody>
                  <a:tcPr/>
                </a:tc>
                <a:extLst>
                  <a:ext uri="{0D108BD9-81ED-4DB2-BD59-A6C34878D82A}">
                    <a16:rowId xmlns:a16="http://schemas.microsoft.com/office/drawing/2014/main" val="364328207"/>
                  </a:ext>
                </a:extLst>
              </a:tr>
              <a:tr h="370840">
                <a:tc>
                  <a:txBody>
                    <a:bodyPr/>
                    <a:lstStyle/>
                    <a:p>
                      <a:r>
                        <a:rPr lang="en-US" dirty="0">
                          <a:solidFill>
                            <a:schemeClr val="bg1"/>
                          </a:solidFill>
                        </a:rPr>
                        <a:t>STR-003-CPP</a:t>
                      </a:r>
                    </a:p>
                  </a:txBody>
                  <a:tcPr/>
                </a:tc>
                <a:tc>
                  <a:txBody>
                    <a:bodyPr/>
                    <a:lstStyle/>
                    <a:p>
                      <a:r>
                        <a:rPr lang="en-US" dirty="0">
                          <a:solidFill>
                            <a:schemeClr val="bg1"/>
                          </a:solidFill>
                        </a:rPr>
                        <a:t>HIGH</a:t>
                      </a:r>
                    </a:p>
                  </a:txBody>
                  <a:tcPr/>
                </a:tc>
                <a:tc>
                  <a:txBody>
                    <a:bodyPr/>
                    <a:lstStyle/>
                    <a:p>
                      <a:r>
                        <a:rPr lang="en-US" dirty="0">
                          <a:solidFill>
                            <a:schemeClr val="bg1"/>
                          </a:solidFill>
                        </a:rPr>
                        <a:t>LIKELY</a:t>
                      </a:r>
                    </a:p>
                  </a:txBody>
                  <a:tcPr/>
                </a:tc>
                <a:tc>
                  <a:txBody>
                    <a:bodyPr/>
                    <a:lstStyle/>
                    <a:p>
                      <a:r>
                        <a:rPr lang="en-US" dirty="0">
                          <a:solidFill>
                            <a:schemeClr val="bg1"/>
                          </a:solidFill>
                        </a:rPr>
                        <a:t>LOW</a:t>
                      </a:r>
                    </a:p>
                  </a:txBody>
                  <a:tcPr/>
                </a:tc>
                <a:tc>
                  <a:txBody>
                    <a:bodyPr/>
                    <a:lstStyle/>
                    <a:p>
                      <a:r>
                        <a:rPr lang="en-US" dirty="0">
                          <a:solidFill>
                            <a:schemeClr val="bg1"/>
                          </a:solidFill>
                        </a:rPr>
                        <a:t>HIGH</a:t>
                      </a:r>
                    </a:p>
                  </a:txBody>
                  <a:tcPr/>
                </a:tc>
                <a:tc>
                  <a:txBody>
                    <a:bodyPr/>
                    <a:lstStyle/>
                    <a:p>
                      <a:r>
                        <a:rPr lang="en-US" dirty="0">
                          <a:solidFill>
                            <a:schemeClr val="bg1"/>
                          </a:solidFill>
                        </a:rPr>
                        <a:t>3</a:t>
                      </a:r>
                    </a:p>
                  </a:txBody>
                  <a:tcPr/>
                </a:tc>
                <a:extLst>
                  <a:ext uri="{0D108BD9-81ED-4DB2-BD59-A6C34878D82A}">
                    <a16:rowId xmlns:a16="http://schemas.microsoft.com/office/drawing/2014/main" val="226916849"/>
                  </a:ext>
                </a:extLst>
              </a:tr>
              <a:tr h="370840">
                <a:tc>
                  <a:txBody>
                    <a:bodyPr/>
                    <a:lstStyle/>
                    <a:p>
                      <a:r>
                        <a:rPr lang="en-US" dirty="0">
                          <a:solidFill>
                            <a:schemeClr val="bg1"/>
                          </a:solidFill>
                        </a:rPr>
                        <a:t>MEM-005-CPP</a:t>
                      </a:r>
                    </a:p>
                  </a:txBody>
                  <a:tcPr/>
                </a:tc>
                <a:tc>
                  <a:txBody>
                    <a:bodyPr/>
                    <a:lstStyle/>
                    <a:p>
                      <a:r>
                        <a:rPr lang="en-US" dirty="0">
                          <a:solidFill>
                            <a:schemeClr val="bg1"/>
                          </a:solidFill>
                        </a:rPr>
                        <a:t>MEDIUM</a:t>
                      </a:r>
                    </a:p>
                  </a:txBody>
                  <a:tcPr/>
                </a:tc>
                <a:tc>
                  <a:txBody>
                    <a:bodyPr/>
                    <a:lstStyle/>
                    <a:p>
                      <a:r>
                        <a:rPr lang="en-US" dirty="0">
                          <a:solidFill>
                            <a:schemeClr val="bg1"/>
                          </a:solidFill>
                        </a:rPr>
                        <a:t>LIKELY</a:t>
                      </a:r>
                    </a:p>
                  </a:txBody>
                  <a:tcPr/>
                </a:tc>
                <a:tc>
                  <a:txBody>
                    <a:bodyPr/>
                    <a:lstStyle/>
                    <a:p>
                      <a:r>
                        <a:rPr lang="en-US" dirty="0">
                          <a:solidFill>
                            <a:schemeClr val="bg1"/>
                          </a:solidFill>
                        </a:rPr>
                        <a:t>LOW</a:t>
                      </a:r>
                    </a:p>
                  </a:txBody>
                  <a:tcPr/>
                </a:tc>
                <a:tc>
                  <a:txBody>
                    <a:bodyPr/>
                    <a:lstStyle/>
                    <a:p>
                      <a:r>
                        <a:rPr lang="en-US" dirty="0">
                          <a:solidFill>
                            <a:schemeClr val="bg1"/>
                          </a:solidFill>
                        </a:rPr>
                        <a:t>HIGH</a:t>
                      </a:r>
                    </a:p>
                  </a:txBody>
                  <a:tcPr/>
                </a:tc>
                <a:tc>
                  <a:txBody>
                    <a:bodyPr/>
                    <a:lstStyle/>
                    <a:p>
                      <a:r>
                        <a:rPr lang="en-US" dirty="0">
                          <a:solidFill>
                            <a:schemeClr val="bg1"/>
                          </a:solidFill>
                        </a:rPr>
                        <a:t>2</a:t>
                      </a:r>
                    </a:p>
                  </a:txBody>
                  <a:tcPr/>
                </a:tc>
                <a:extLst>
                  <a:ext uri="{0D108BD9-81ED-4DB2-BD59-A6C34878D82A}">
                    <a16:rowId xmlns:a16="http://schemas.microsoft.com/office/drawing/2014/main" val="3028816938"/>
                  </a:ext>
                </a:extLst>
              </a:tr>
              <a:tr h="370840">
                <a:tc>
                  <a:txBody>
                    <a:bodyPr/>
                    <a:lstStyle/>
                    <a:p>
                      <a:r>
                        <a:rPr lang="en-US" dirty="0">
                          <a:solidFill>
                            <a:schemeClr val="bg1"/>
                          </a:solidFill>
                        </a:rPr>
                        <a:t>EXP-009-CPP</a:t>
                      </a:r>
                    </a:p>
                  </a:txBody>
                  <a:tcPr/>
                </a:tc>
                <a:tc>
                  <a:txBody>
                    <a:bodyPr/>
                    <a:lstStyle/>
                    <a:p>
                      <a:r>
                        <a:rPr lang="en-US" dirty="0">
                          <a:solidFill>
                            <a:schemeClr val="bg1"/>
                          </a:solidFill>
                        </a:rPr>
                        <a:t>HIGH</a:t>
                      </a:r>
                    </a:p>
                  </a:txBody>
                  <a:tcPr/>
                </a:tc>
                <a:tc>
                  <a:txBody>
                    <a:bodyPr/>
                    <a:lstStyle/>
                    <a:p>
                      <a:r>
                        <a:rPr lang="en-US" dirty="0">
                          <a:solidFill>
                            <a:schemeClr val="bg1"/>
                          </a:solidFill>
                        </a:rPr>
                        <a:t>LIKELY</a:t>
                      </a:r>
                    </a:p>
                  </a:txBody>
                  <a:tcPr/>
                </a:tc>
                <a:tc>
                  <a:txBody>
                    <a:bodyPr/>
                    <a:lstStyle/>
                    <a:p>
                      <a:r>
                        <a:rPr lang="en-US" dirty="0">
                          <a:solidFill>
                            <a:schemeClr val="bg1"/>
                          </a:solidFill>
                        </a:rPr>
                        <a:t>LOW</a:t>
                      </a:r>
                    </a:p>
                  </a:txBody>
                  <a:tcPr/>
                </a:tc>
                <a:tc>
                  <a:txBody>
                    <a:bodyPr/>
                    <a:lstStyle/>
                    <a:p>
                      <a:r>
                        <a:rPr lang="en-US" dirty="0">
                          <a:solidFill>
                            <a:schemeClr val="bg1"/>
                          </a:solidFill>
                        </a:rPr>
                        <a:t>MEDIUM</a:t>
                      </a:r>
                    </a:p>
                  </a:txBody>
                  <a:tcPr/>
                </a:tc>
                <a:tc>
                  <a:txBody>
                    <a:bodyPr/>
                    <a:lstStyle/>
                    <a:p>
                      <a:r>
                        <a:rPr lang="en-US" dirty="0">
                          <a:solidFill>
                            <a:schemeClr val="bg1"/>
                          </a:solidFill>
                        </a:rPr>
                        <a:t>1</a:t>
                      </a:r>
                    </a:p>
                  </a:txBody>
                  <a:tcPr/>
                </a:tc>
                <a:extLst>
                  <a:ext uri="{0D108BD9-81ED-4DB2-BD59-A6C34878D82A}">
                    <a16:rowId xmlns:a16="http://schemas.microsoft.com/office/drawing/2014/main" val="3370761408"/>
                  </a:ext>
                </a:extLst>
              </a:tr>
              <a:tr h="370840">
                <a:tc>
                  <a:txBody>
                    <a:bodyPr/>
                    <a:lstStyle/>
                    <a:p>
                      <a:r>
                        <a:rPr lang="en-US" dirty="0">
                          <a:solidFill>
                            <a:schemeClr val="bg1"/>
                          </a:solidFill>
                        </a:rPr>
                        <a:t>EXC-007-CPP</a:t>
                      </a:r>
                    </a:p>
                  </a:txBody>
                  <a:tcPr/>
                </a:tc>
                <a:tc>
                  <a:txBody>
                    <a:bodyPr/>
                    <a:lstStyle/>
                    <a:p>
                      <a:r>
                        <a:rPr lang="en-US" dirty="0">
                          <a:solidFill>
                            <a:schemeClr val="bg1"/>
                          </a:solidFill>
                        </a:rPr>
                        <a:t>HIGH</a:t>
                      </a:r>
                    </a:p>
                  </a:txBody>
                  <a:tcPr/>
                </a:tc>
                <a:tc>
                  <a:txBody>
                    <a:bodyPr/>
                    <a:lstStyle/>
                    <a:p>
                      <a:r>
                        <a:rPr lang="en-US" dirty="0">
                          <a:solidFill>
                            <a:schemeClr val="bg1"/>
                          </a:solidFill>
                        </a:rPr>
                        <a:t>LIKELY</a:t>
                      </a:r>
                    </a:p>
                  </a:txBody>
                  <a:tcPr/>
                </a:tc>
                <a:tc>
                  <a:txBody>
                    <a:bodyPr/>
                    <a:lstStyle/>
                    <a:p>
                      <a:r>
                        <a:rPr lang="en-US" dirty="0">
                          <a:solidFill>
                            <a:schemeClr val="bg1"/>
                          </a:solidFill>
                        </a:rPr>
                        <a:t>MEDIUM</a:t>
                      </a:r>
                    </a:p>
                  </a:txBody>
                  <a:tcPr/>
                </a:tc>
                <a:tc>
                  <a:txBody>
                    <a:bodyPr/>
                    <a:lstStyle/>
                    <a:p>
                      <a:r>
                        <a:rPr lang="en-US" dirty="0">
                          <a:solidFill>
                            <a:schemeClr val="bg1"/>
                          </a:solidFill>
                        </a:rPr>
                        <a:t>MEDIUM</a:t>
                      </a:r>
                    </a:p>
                  </a:txBody>
                  <a:tcPr/>
                </a:tc>
                <a:tc>
                  <a:txBody>
                    <a:bodyPr/>
                    <a:lstStyle/>
                    <a:p>
                      <a:r>
                        <a:rPr lang="en-US" dirty="0">
                          <a:solidFill>
                            <a:schemeClr val="bg1"/>
                          </a:solidFill>
                        </a:rPr>
                        <a:t>4</a:t>
                      </a:r>
                    </a:p>
                  </a:txBody>
                  <a:tcPr/>
                </a:tc>
                <a:extLst>
                  <a:ext uri="{0D108BD9-81ED-4DB2-BD59-A6C34878D82A}">
                    <a16:rowId xmlns:a16="http://schemas.microsoft.com/office/drawing/2014/main" val="2422092115"/>
                  </a:ext>
                </a:extLst>
              </a:tr>
              <a:tr h="370840">
                <a:tc>
                  <a:txBody>
                    <a:bodyPr/>
                    <a:lstStyle/>
                    <a:p>
                      <a:r>
                        <a:rPr lang="en-US" dirty="0">
                          <a:solidFill>
                            <a:schemeClr val="bg1"/>
                          </a:solidFill>
                        </a:rPr>
                        <a:t>FLM-008-CPP</a:t>
                      </a:r>
                    </a:p>
                  </a:txBody>
                  <a:tcPr/>
                </a:tc>
                <a:tc>
                  <a:txBody>
                    <a:bodyPr/>
                    <a:lstStyle/>
                    <a:p>
                      <a:r>
                        <a:rPr lang="en-US" dirty="0">
                          <a:solidFill>
                            <a:schemeClr val="bg1"/>
                          </a:solidFill>
                        </a:rPr>
                        <a:t>MEDIUM</a:t>
                      </a:r>
                    </a:p>
                  </a:txBody>
                  <a:tcPr/>
                </a:tc>
                <a:tc>
                  <a:txBody>
                    <a:bodyPr/>
                    <a:lstStyle/>
                    <a:p>
                      <a:r>
                        <a:rPr lang="en-US" dirty="0">
                          <a:solidFill>
                            <a:schemeClr val="bg1"/>
                          </a:solidFill>
                        </a:rPr>
                        <a:t>LIKELY</a:t>
                      </a:r>
                    </a:p>
                  </a:txBody>
                  <a:tcPr/>
                </a:tc>
                <a:tc>
                  <a:txBody>
                    <a:bodyPr/>
                    <a:lstStyle/>
                    <a:p>
                      <a:r>
                        <a:rPr lang="en-US" dirty="0">
                          <a:solidFill>
                            <a:schemeClr val="bg1"/>
                          </a:solidFill>
                        </a:rPr>
                        <a:t>LOW</a:t>
                      </a:r>
                    </a:p>
                  </a:txBody>
                  <a:tcPr/>
                </a:tc>
                <a:tc>
                  <a:txBody>
                    <a:bodyPr/>
                    <a:lstStyle/>
                    <a:p>
                      <a:r>
                        <a:rPr lang="en-US" dirty="0">
                          <a:solidFill>
                            <a:schemeClr val="bg1"/>
                          </a:solidFill>
                        </a:rPr>
                        <a:t>MEDIUM</a:t>
                      </a:r>
                    </a:p>
                  </a:txBody>
                  <a:tcPr/>
                </a:tc>
                <a:tc>
                  <a:txBody>
                    <a:bodyPr/>
                    <a:lstStyle/>
                    <a:p>
                      <a:r>
                        <a:rPr lang="en-US" dirty="0">
                          <a:solidFill>
                            <a:schemeClr val="bg1"/>
                          </a:solidFill>
                        </a:rPr>
                        <a:t>3</a:t>
                      </a:r>
                    </a:p>
                  </a:txBody>
                  <a:tcPr/>
                </a:tc>
                <a:extLst>
                  <a:ext uri="{0D108BD9-81ED-4DB2-BD59-A6C34878D82A}">
                    <a16:rowId xmlns:a16="http://schemas.microsoft.com/office/drawing/2014/main" val="1002066878"/>
                  </a:ext>
                </a:extLst>
              </a:tr>
              <a:tr h="370840">
                <a:tc>
                  <a:txBody>
                    <a:bodyPr/>
                    <a:lstStyle/>
                    <a:p>
                      <a:r>
                        <a:rPr lang="en-US" dirty="0">
                          <a:solidFill>
                            <a:schemeClr val="bg1"/>
                          </a:solidFill>
                        </a:rPr>
                        <a:t>MSC-006-CPP</a:t>
                      </a:r>
                    </a:p>
                  </a:txBody>
                  <a:tcPr/>
                </a:tc>
                <a:tc>
                  <a:txBody>
                    <a:bodyPr/>
                    <a:lstStyle/>
                    <a:p>
                      <a:r>
                        <a:rPr lang="en-US" dirty="0">
                          <a:solidFill>
                            <a:schemeClr val="bg1"/>
                          </a:solidFill>
                        </a:rPr>
                        <a:t>LOW</a:t>
                      </a:r>
                    </a:p>
                  </a:txBody>
                  <a:tcPr/>
                </a:tc>
                <a:tc>
                  <a:txBody>
                    <a:bodyPr/>
                    <a:lstStyle/>
                    <a:p>
                      <a:r>
                        <a:rPr lang="en-US" dirty="0">
                          <a:solidFill>
                            <a:schemeClr val="bg1"/>
                          </a:solidFill>
                        </a:rPr>
                        <a:t>UNLIKELY</a:t>
                      </a:r>
                    </a:p>
                  </a:txBody>
                  <a:tcPr/>
                </a:tc>
                <a:tc>
                  <a:txBody>
                    <a:bodyPr/>
                    <a:lstStyle/>
                    <a:p>
                      <a:r>
                        <a:rPr lang="en-US" dirty="0">
                          <a:solidFill>
                            <a:schemeClr val="bg1"/>
                          </a:solidFill>
                        </a:rPr>
                        <a:t>LOW</a:t>
                      </a:r>
                    </a:p>
                  </a:txBody>
                  <a:tcPr/>
                </a:tc>
                <a:tc>
                  <a:txBody>
                    <a:bodyPr/>
                    <a:lstStyle/>
                    <a:p>
                      <a:r>
                        <a:rPr lang="en-US" dirty="0">
                          <a:solidFill>
                            <a:schemeClr val="bg1"/>
                          </a:solidFill>
                        </a:rPr>
                        <a:t>LOW</a:t>
                      </a:r>
                    </a:p>
                  </a:txBody>
                  <a:tcPr/>
                </a:tc>
                <a:tc>
                  <a:txBody>
                    <a:bodyPr/>
                    <a:lstStyle/>
                    <a:p>
                      <a:r>
                        <a:rPr lang="en-US" dirty="0">
                          <a:solidFill>
                            <a:schemeClr val="bg1"/>
                          </a:solidFill>
                        </a:rPr>
                        <a:t>1</a:t>
                      </a:r>
                    </a:p>
                  </a:txBody>
                  <a:tcPr/>
                </a:tc>
                <a:extLst>
                  <a:ext uri="{0D108BD9-81ED-4DB2-BD59-A6C34878D82A}">
                    <a16:rowId xmlns:a16="http://schemas.microsoft.com/office/drawing/2014/main" val="539113311"/>
                  </a:ext>
                </a:extLst>
              </a:tr>
              <a:tr h="370840">
                <a:tc>
                  <a:txBody>
                    <a:bodyPr/>
                    <a:lstStyle/>
                    <a:p>
                      <a:r>
                        <a:rPr lang="en-US" dirty="0">
                          <a:solidFill>
                            <a:schemeClr val="bg1"/>
                          </a:solidFill>
                        </a:rPr>
                        <a:t>DAT-001-CPP</a:t>
                      </a:r>
                    </a:p>
                  </a:txBody>
                  <a:tcPr/>
                </a:tc>
                <a:tc>
                  <a:txBody>
                    <a:bodyPr/>
                    <a:lstStyle/>
                    <a:p>
                      <a:r>
                        <a:rPr lang="en-US" dirty="0">
                          <a:solidFill>
                            <a:schemeClr val="bg1"/>
                          </a:solidFill>
                        </a:rPr>
                        <a:t>HIGH</a:t>
                      </a:r>
                    </a:p>
                  </a:txBody>
                  <a:tcPr/>
                </a:tc>
                <a:tc>
                  <a:txBody>
                    <a:bodyPr/>
                    <a:lstStyle/>
                    <a:p>
                      <a:r>
                        <a:rPr lang="en-US" dirty="0">
                          <a:solidFill>
                            <a:schemeClr val="bg1"/>
                          </a:solidFill>
                        </a:rPr>
                        <a:t>UNLIKELY</a:t>
                      </a:r>
                    </a:p>
                  </a:txBody>
                  <a:tcPr/>
                </a:tc>
                <a:tc>
                  <a:txBody>
                    <a:bodyPr/>
                    <a:lstStyle/>
                    <a:p>
                      <a:r>
                        <a:rPr lang="en-US" dirty="0">
                          <a:solidFill>
                            <a:schemeClr val="bg1"/>
                          </a:solidFill>
                        </a:rPr>
                        <a:t>MEDIUM</a:t>
                      </a:r>
                    </a:p>
                  </a:txBody>
                  <a:tcPr/>
                </a:tc>
                <a:tc>
                  <a:txBody>
                    <a:bodyPr/>
                    <a:lstStyle/>
                    <a:p>
                      <a:r>
                        <a:rPr lang="en-US" dirty="0">
                          <a:solidFill>
                            <a:schemeClr val="bg1"/>
                          </a:solidFill>
                        </a:rPr>
                        <a:t>HIGH</a:t>
                      </a:r>
                    </a:p>
                  </a:txBody>
                  <a:tcPr/>
                </a:tc>
                <a:tc>
                  <a:txBody>
                    <a:bodyPr/>
                    <a:lstStyle/>
                    <a:p>
                      <a:r>
                        <a:rPr lang="en-US" dirty="0">
                          <a:solidFill>
                            <a:schemeClr val="bg1"/>
                          </a:solidFill>
                        </a:rPr>
                        <a:t>2</a:t>
                      </a:r>
                    </a:p>
                  </a:txBody>
                  <a:tcPr/>
                </a:tc>
                <a:extLst>
                  <a:ext uri="{0D108BD9-81ED-4DB2-BD59-A6C34878D82A}">
                    <a16:rowId xmlns:a16="http://schemas.microsoft.com/office/drawing/2014/main" val="1765231305"/>
                  </a:ext>
                </a:extLst>
              </a:tr>
              <a:tr h="370840">
                <a:tc>
                  <a:txBody>
                    <a:bodyPr/>
                    <a:lstStyle/>
                    <a:p>
                      <a:r>
                        <a:rPr lang="en-US" dirty="0">
                          <a:solidFill>
                            <a:schemeClr val="bg1"/>
                          </a:solidFill>
                        </a:rPr>
                        <a:t>ARR-010-CPP</a:t>
                      </a:r>
                    </a:p>
                  </a:txBody>
                  <a:tcPr/>
                </a:tc>
                <a:tc>
                  <a:txBody>
                    <a:bodyPr/>
                    <a:lstStyle/>
                    <a:p>
                      <a:r>
                        <a:rPr lang="en-US" dirty="0">
                          <a:solidFill>
                            <a:schemeClr val="bg1"/>
                          </a:solidFill>
                        </a:rPr>
                        <a:t>HIGH</a:t>
                      </a:r>
                    </a:p>
                  </a:txBody>
                  <a:tcPr/>
                </a:tc>
                <a:tc>
                  <a:txBody>
                    <a:bodyPr/>
                    <a:lstStyle/>
                    <a:p>
                      <a:r>
                        <a:rPr lang="en-US" dirty="0">
                          <a:solidFill>
                            <a:schemeClr val="bg1"/>
                          </a:solidFill>
                        </a:rPr>
                        <a:t>MEDIUM</a:t>
                      </a:r>
                    </a:p>
                  </a:txBody>
                  <a:tcPr/>
                </a:tc>
                <a:tc>
                  <a:txBody>
                    <a:bodyPr/>
                    <a:lstStyle/>
                    <a:p>
                      <a:r>
                        <a:rPr lang="en-US" dirty="0">
                          <a:solidFill>
                            <a:schemeClr val="bg1"/>
                          </a:solidFill>
                        </a:rPr>
                        <a:t>LOW</a:t>
                      </a:r>
                    </a:p>
                  </a:txBody>
                  <a:tcPr/>
                </a:tc>
                <a:tc>
                  <a:txBody>
                    <a:bodyPr/>
                    <a:lstStyle/>
                    <a:p>
                      <a:r>
                        <a:rPr lang="en-US" dirty="0">
                          <a:solidFill>
                            <a:schemeClr val="bg1"/>
                          </a:solidFill>
                        </a:rPr>
                        <a:t>HIGH</a:t>
                      </a:r>
                    </a:p>
                  </a:txBody>
                  <a:tcPr/>
                </a:tc>
                <a:tc>
                  <a:txBody>
                    <a:bodyPr/>
                    <a:lstStyle/>
                    <a:p>
                      <a:r>
                        <a:rPr lang="en-US" dirty="0">
                          <a:solidFill>
                            <a:schemeClr val="bg1"/>
                          </a:solidFill>
                        </a:rPr>
                        <a:t>3</a:t>
                      </a:r>
                    </a:p>
                  </a:txBody>
                  <a:tcPr/>
                </a:tc>
                <a:extLst>
                  <a:ext uri="{0D108BD9-81ED-4DB2-BD59-A6C34878D82A}">
                    <a16:rowId xmlns:a16="http://schemas.microsoft.com/office/drawing/2014/main" val="735301467"/>
                  </a:ext>
                </a:extLst>
              </a:tr>
            </a:tbl>
          </a:graphicData>
        </a:graphic>
      </p:graphicFrame>
      <p:pic>
        <p:nvPicPr>
          <p:cNvPr id="16" name="Audio 15">
            <a:hlinkClick r:id="" action="ppaction://media"/>
            <a:extLst>
              <a:ext uri="{FF2B5EF4-FFF2-40B4-BE49-F238E27FC236}">
                <a16:creationId xmlns:a16="http://schemas.microsoft.com/office/drawing/2014/main" id="{31A716A8-E633-5756-DF9A-178EB1ADCF8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509"/>
    </mc:Choice>
    <mc:Fallback>
      <p:transition spd="slow" advTm="20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at rest</a:t>
            </a:r>
          </a:p>
          <a:p>
            <a:pPr marL="0" lvl="0" indent="0" algn="l" rtl="0">
              <a:lnSpc>
                <a:spcPct val="90000"/>
              </a:lnSpc>
              <a:spcBef>
                <a:spcPts val="0"/>
              </a:spcBef>
              <a:spcAft>
                <a:spcPts val="0"/>
              </a:spcAft>
              <a:buClr>
                <a:schemeClr val="lt1"/>
              </a:buClr>
              <a:buSzPts val="2000"/>
              <a:buNone/>
            </a:pPr>
            <a:r>
              <a:rPr lang="en-US" sz="2000" dirty="0"/>
              <a:t>   - Data that is not currently being accessed or used is considered at rest. This data should be encrypted, do not store plaintext passwords or critical data where anyone could easily access. Even if data falls into the wrong hands, it is still secure</a:t>
            </a:r>
            <a:r>
              <a:rPr lang="en-US" sz="2000" baseline="30000" dirty="0"/>
              <a:t>1</a:t>
            </a:r>
            <a:r>
              <a:rPr lang="en-US" sz="2000" dirty="0"/>
              <a:t>.</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flight/transit</a:t>
            </a:r>
          </a:p>
          <a:p>
            <a:pPr marL="0" lvl="0" indent="0" algn="l" rtl="0">
              <a:lnSpc>
                <a:spcPct val="90000"/>
              </a:lnSpc>
              <a:spcBef>
                <a:spcPts val="0"/>
              </a:spcBef>
              <a:spcAft>
                <a:spcPts val="0"/>
              </a:spcAft>
              <a:buClr>
                <a:schemeClr val="lt1"/>
              </a:buClr>
              <a:buSzPts val="2000"/>
              <a:buNone/>
            </a:pPr>
            <a:r>
              <a:rPr lang="en-US" sz="2000" dirty="0"/>
              <a:t>   - Data currently moving from one place to another and susceptible to Man-In-The-Middle attacks. Use of key systems can help mitigate many vulnerabilities. </a:t>
            </a:r>
          </a:p>
          <a:p>
            <a:pPr marL="0" lvl="0" indent="0" algn="l" rtl="0">
              <a:lnSpc>
                <a:spcPct val="90000"/>
              </a:lnSpc>
              <a:spcBef>
                <a:spcPts val="0"/>
              </a:spcBef>
              <a:spcAft>
                <a:spcPts val="0"/>
              </a:spcAft>
              <a:buClr>
                <a:schemeClr val="lt1"/>
              </a:buClr>
              <a:buSzPts val="2000"/>
              <a:buNone/>
            </a:pPr>
            <a:r>
              <a:rPr lang="en-US" sz="2000" dirty="0"/>
              <a:t> </a:t>
            </a:r>
          </a:p>
          <a:p>
            <a:pPr marL="228600" lvl="0" indent="-228600" algn="l" rtl="0">
              <a:lnSpc>
                <a:spcPct val="90000"/>
              </a:lnSpc>
              <a:spcBef>
                <a:spcPts val="0"/>
              </a:spcBef>
              <a:spcAft>
                <a:spcPts val="0"/>
              </a:spcAft>
              <a:buClr>
                <a:schemeClr val="lt1"/>
              </a:buClr>
              <a:buSzPts val="2000"/>
              <a:buChar char="•"/>
            </a:pPr>
            <a:r>
              <a:rPr lang="en-US" sz="2000" dirty="0"/>
              <a:t>Encryption in use</a:t>
            </a:r>
          </a:p>
          <a:p>
            <a:pPr marL="0" lvl="0" indent="0" algn="l" rtl="0">
              <a:lnSpc>
                <a:spcPct val="90000"/>
              </a:lnSpc>
              <a:spcBef>
                <a:spcPts val="0"/>
              </a:spcBef>
              <a:spcAft>
                <a:spcPts val="0"/>
              </a:spcAft>
              <a:buClr>
                <a:schemeClr val="lt1"/>
              </a:buClr>
              <a:buSzPts val="2000"/>
              <a:buNone/>
            </a:pPr>
            <a:r>
              <a:rPr lang="en-US" sz="2000" dirty="0"/>
              <a:t>   - Data that is actively being accessed or processed, high susceptibility in cloud computing multi-tenant environments. Multi-factor authentication, Role-based Access Controls and other methods can help tighten security.</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3" name="Audio 22">
            <a:hlinkClick r:id="" action="ppaction://media"/>
            <a:extLst>
              <a:ext uri="{FF2B5EF4-FFF2-40B4-BE49-F238E27FC236}">
                <a16:creationId xmlns:a16="http://schemas.microsoft.com/office/drawing/2014/main" id="{3C3857D2-BCD4-F731-80FD-B8F747E6DC2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911"/>
    </mc:Choice>
    <mc:Fallback>
      <p:transition spd="slow" advTm="29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t>Authentication – Verify all users and entities before granting access to any resources or networks.  Passwords, pins, security tokens (JWT), multi-factor authentication methods can all build secure authentication</a:t>
            </a:r>
            <a:r>
              <a:rPr lang="en-US" baseline="30000" dirty="0"/>
              <a:t>2</a:t>
            </a:r>
            <a:r>
              <a:rPr lang="en-US" dirty="0"/>
              <a:t>. </a:t>
            </a:r>
          </a:p>
          <a:p>
            <a:pPr marL="0" lvl="0" indent="0" algn="l" rtl="0">
              <a:lnSpc>
                <a:spcPct val="90000"/>
              </a:lnSpc>
              <a:spcBef>
                <a:spcPts val="0"/>
              </a:spcBef>
              <a:spcAft>
                <a:spcPts val="0"/>
              </a:spcAft>
              <a:buClr>
                <a:schemeClr val="lt1"/>
              </a:buClr>
              <a:buSzPts val="2400"/>
              <a:buNone/>
            </a:pPr>
            <a:endParaRPr lang="en-US" dirty="0"/>
          </a:p>
          <a:p>
            <a:pPr marL="0" lvl="0" indent="0" algn="l" rtl="0">
              <a:lnSpc>
                <a:spcPct val="90000"/>
              </a:lnSpc>
              <a:spcBef>
                <a:spcPts val="0"/>
              </a:spcBef>
              <a:spcAft>
                <a:spcPts val="0"/>
              </a:spcAft>
              <a:buClr>
                <a:schemeClr val="lt1"/>
              </a:buClr>
              <a:buSzPts val="2400"/>
              <a:buNone/>
            </a:pPr>
            <a:r>
              <a:rPr lang="en-US" dirty="0"/>
              <a:t>Authorization – What access authenticated users, systems, or entities have to resources and networks. Role-Based Access Control methods and adhering to The Principle of Least Privilege can ensure that only necessary access is given</a:t>
            </a:r>
            <a:r>
              <a:rPr lang="en-US" baseline="30000" dirty="0"/>
              <a:t>3</a:t>
            </a:r>
            <a:r>
              <a:rPr lang="en-US" dirty="0"/>
              <a:t>. Not everyone needs write access to the database.</a:t>
            </a:r>
          </a:p>
          <a:p>
            <a:pPr marL="0" lvl="0" indent="0" algn="l" rtl="0">
              <a:lnSpc>
                <a:spcPct val="90000"/>
              </a:lnSpc>
              <a:spcBef>
                <a:spcPts val="0"/>
              </a:spcBef>
              <a:spcAft>
                <a:spcPts val="0"/>
              </a:spcAft>
              <a:buClr>
                <a:schemeClr val="lt1"/>
              </a:buClr>
              <a:buSzPts val="2400"/>
              <a:buNone/>
            </a:pPr>
            <a:r>
              <a:rPr lang="en-US" dirty="0"/>
              <a:t> </a:t>
            </a:r>
          </a:p>
          <a:p>
            <a:pPr marL="0" lvl="0" indent="0" algn="l" rtl="0">
              <a:lnSpc>
                <a:spcPct val="90000"/>
              </a:lnSpc>
              <a:spcBef>
                <a:spcPts val="0"/>
              </a:spcBef>
              <a:spcAft>
                <a:spcPts val="0"/>
              </a:spcAft>
              <a:buClr>
                <a:schemeClr val="lt1"/>
              </a:buClr>
              <a:buSzPts val="2400"/>
              <a:buNone/>
            </a:pPr>
            <a:r>
              <a:rPr lang="en-US" dirty="0"/>
              <a:t>Accounting – Anything that happens within the system should be logged. This helps in auditing purposes, identifying potential threats and system issues faster, and maintains compliance with regulations. Much of this is facilitated through automation tools.</a:t>
            </a:r>
          </a:p>
          <a:p>
            <a:pPr marL="0" lvl="0" indent="0" algn="l" rtl="0">
              <a:lnSpc>
                <a:spcPct val="90000"/>
              </a:lnSpc>
              <a:spcBef>
                <a:spcPts val="0"/>
              </a:spcBef>
              <a:spcAft>
                <a:spcPts val="0"/>
              </a:spcAft>
              <a:buClr>
                <a:schemeClr val="lt1"/>
              </a:buClr>
              <a:buSzPts val="2400"/>
              <a:buNone/>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BE10C920-8C08-A88B-6898-8D608CF2182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79"/>
    </mc:Choice>
    <mc:Fallback>
      <p:transition spd="slow" advTm="33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55665"/>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sz="3200" dirty="0"/>
              <a:t>PoppingCollectionDecreasesSize</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3C63F5A-4A31-2C5B-B0A0-91BB161486C7}"/>
              </a:ext>
            </a:extLst>
          </p:cNvPr>
          <p:cNvPicPr>
            <a:picLocks noChangeAspect="1"/>
          </p:cNvPicPr>
          <p:nvPr/>
        </p:nvPicPr>
        <p:blipFill>
          <a:blip r:embed="rId7"/>
          <a:stretch>
            <a:fillRect/>
          </a:stretch>
        </p:blipFill>
        <p:spPr>
          <a:xfrm>
            <a:off x="918886" y="2668158"/>
            <a:ext cx="3953427" cy="3077004"/>
          </a:xfrm>
          <a:prstGeom prst="rect">
            <a:avLst/>
          </a:prstGeom>
        </p:spPr>
      </p:pic>
      <p:pic>
        <p:nvPicPr>
          <p:cNvPr id="5" name="Picture 4">
            <a:extLst>
              <a:ext uri="{FF2B5EF4-FFF2-40B4-BE49-F238E27FC236}">
                <a16:creationId xmlns:a16="http://schemas.microsoft.com/office/drawing/2014/main" id="{39A11364-CE99-0DEC-D401-64442D225D04}"/>
              </a:ext>
            </a:extLst>
          </p:cNvPr>
          <p:cNvPicPr>
            <a:picLocks noChangeAspect="1"/>
          </p:cNvPicPr>
          <p:nvPr/>
        </p:nvPicPr>
        <p:blipFill>
          <a:blip r:embed="rId8"/>
          <a:stretch>
            <a:fillRect/>
          </a:stretch>
        </p:blipFill>
        <p:spPr>
          <a:xfrm>
            <a:off x="5369463" y="4011370"/>
            <a:ext cx="5639587" cy="390580"/>
          </a:xfrm>
          <a:prstGeom prst="rect">
            <a:avLst/>
          </a:prstGeom>
        </p:spPr>
      </p:pic>
      <p:pic>
        <p:nvPicPr>
          <p:cNvPr id="8" name="Audio 7">
            <a:hlinkClick r:id="" action="ppaction://media"/>
            <a:extLst>
              <a:ext uri="{FF2B5EF4-FFF2-40B4-BE49-F238E27FC236}">
                <a16:creationId xmlns:a16="http://schemas.microsoft.com/office/drawing/2014/main" id="{9E95A053-07F1-0C88-E9D2-651F6A57DBAA}"/>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738"/>
    </mc:Choice>
    <mc:Fallback>
      <p:transition spd="slow" advTm="27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534194" y="755665"/>
            <a:ext cx="8972006"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sz="3200" dirty="0"/>
              <a:t>ThrowsExceptionSettingCapacityToNegative</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046C824B-FFA0-3BF0-4839-D875EAA67C77}"/>
              </a:ext>
            </a:extLst>
          </p:cNvPr>
          <p:cNvPicPr>
            <a:picLocks noChangeAspect="1"/>
          </p:cNvPicPr>
          <p:nvPr/>
        </p:nvPicPr>
        <p:blipFill>
          <a:blip r:embed="rId7"/>
          <a:stretch>
            <a:fillRect/>
          </a:stretch>
        </p:blipFill>
        <p:spPr>
          <a:xfrm>
            <a:off x="421085" y="2888754"/>
            <a:ext cx="4696480" cy="2924583"/>
          </a:xfrm>
          <a:prstGeom prst="rect">
            <a:avLst/>
          </a:prstGeom>
        </p:spPr>
      </p:pic>
      <p:pic>
        <p:nvPicPr>
          <p:cNvPr id="7" name="Picture 6">
            <a:extLst>
              <a:ext uri="{FF2B5EF4-FFF2-40B4-BE49-F238E27FC236}">
                <a16:creationId xmlns:a16="http://schemas.microsoft.com/office/drawing/2014/main" id="{0D7A90CD-B16A-CD21-DDB7-E4786DDE33C1}"/>
              </a:ext>
            </a:extLst>
          </p:cNvPr>
          <p:cNvPicPr>
            <a:picLocks noChangeAspect="1"/>
          </p:cNvPicPr>
          <p:nvPr/>
        </p:nvPicPr>
        <p:blipFill>
          <a:blip r:embed="rId8"/>
          <a:stretch>
            <a:fillRect/>
          </a:stretch>
        </p:blipFill>
        <p:spPr>
          <a:xfrm>
            <a:off x="5321590" y="4160518"/>
            <a:ext cx="6449325" cy="381053"/>
          </a:xfrm>
          <a:prstGeom prst="rect">
            <a:avLst/>
          </a:prstGeom>
        </p:spPr>
      </p:pic>
      <p:pic>
        <p:nvPicPr>
          <p:cNvPr id="26" name="Audio 25">
            <a:hlinkClick r:id="" action="ppaction://media"/>
            <a:extLst>
              <a:ext uri="{FF2B5EF4-FFF2-40B4-BE49-F238E27FC236}">
                <a16:creationId xmlns:a16="http://schemas.microsoft.com/office/drawing/2014/main" id="{DBCCF1B3-3F98-39E6-47BE-B78FEC42AA7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27374504"/>
      </p:ext>
    </p:extLst>
  </p:cSld>
  <p:clrMapOvr>
    <a:masterClrMapping/>
  </p:clrMapOvr>
  <mc:AlternateContent xmlns:mc="http://schemas.openxmlformats.org/markup-compatibility/2006">
    <mc:Choice xmlns:p14="http://schemas.microsoft.com/office/powerpoint/2010/main" Requires="p14">
      <p:transition spd="slow" p14:dur="2000" advTm="21411"/>
    </mc:Choice>
    <mc:Fallback>
      <p:transition spd="slow" advTm="21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679</TotalTime>
  <Words>2208</Words>
  <Application>Microsoft Office PowerPoint</Application>
  <PresentationFormat>Widescreen</PresentationFormat>
  <Paragraphs>210</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PoppingCollectionDecreasesSize</vt:lpstr>
      <vt:lpstr>Unit Testing ThrowsExceptionSettingCapacityToNegative</vt:lpstr>
      <vt:lpstr>Unit Testing CanAddToEmptyVector</vt:lpstr>
      <vt:lpstr>Unit Testing ThrowsExceptionWhenAccessingOutOfBounds</vt:lpstr>
      <vt:lpstr>Unit Testing ClearErasesCollection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Veneski, Joseph</cp:lastModifiedBy>
  <cp:revision>14</cp:revision>
  <dcterms:created xsi:type="dcterms:W3CDTF">2020-08-19T17:59:24Z</dcterms:created>
  <dcterms:modified xsi:type="dcterms:W3CDTF">2024-04-19T19:46:41Z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